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4"/>
    <p:sldMasterId id="2147483664" r:id="rId5"/>
    <p:sldMasterId id="2147483672" r:id="rId6"/>
    <p:sldMasterId id="2147483682" r:id="rId7"/>
    <p:sldMasterId id="2147483688" r:id="rId8"/>
  </p:sldMasterIdLst>
  <p:notesMasterIdLst>
    <p:notesMasterId r:id="rId26"/>
  </p:notesMasterIdLst>
  <p:handoutMasterIdLst>
    <p:handoutMasterId r:id="rId27"/>
  </p:handoutMasterIdLst>
  <p:sldIdLst>
    <p:sldId id="287" r:id="rId9"/>
    <p:sldId id="540" r:id="rId10"/>
    <p:sldId id="530" r:id="rId11"/>
    <p:sldId id="554" r:id="rId12"/>
    <p:sldId id="526" r:id="rId13"/>
    <p:sldId id="549" r:id="rId14"/>
    <p:sldId id="556" r:id="rId15"/>
    <p:sldId id="534" r:id="rId16"/>
    <p:sldId id="535" r:id="rId17"/>
    <p:sldId id="545" r:id="rId18"/>
    <p:sldId id="542" r:id="rId19"/>
    <p:sldId id="548" r:id="rId20"/>
    <p:sldId id="541" r:id="rId21"/>
    <p:sldId id="550" r:id="rId22"/>
    <p:sldId id="555" r:id="rId23"/>
    <p:sldId id="544" r:id="rId24"/>
    <p:sldId id="54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24" userDrawn="1">
          <p15:clr>
            <a:srgbClr val="A4A3A4"/>
          </p15:clr>
        </p15:guide>
        <p15:guide id="2" pos="5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brahim, Ibrahim (Contractor)" initials="II(" lastIdx="1" clrIdx="0">
    <p:extLst>
      <p:ext uri="{19B8F6BF-5375-455C-9EA6-DF929625EA0E}">
        <p15:presenceInfo xmlns:p15="http://schemas.microsoft.com/office/powerpoint/2012/main" userId="S::IIbrahim@doc.gov::551a33fd-5494-4be7-9196-8304dae3558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1" autoAdjust="0"/>
    <p:restoredTop sz="90909" autoAdjust="0"/>
  </p:normalViewPr>
  <p:slideViewPr>
    <p:cSldViewPr>
      <p:cViewPr varScale="1">
        <p:scale>
          <a:sx n="114" d="100"/>
          <a:sy n="114" d="100"/>
        </p:scale>
        <p:origin x="1332" y="102"/>
      </p:cViewPr>
      <p:guideLst>
        <p:guide orient="horz" pos="624"/>
        <p:guide pos="57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125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commentAuthors" Target="commentAuthor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rk, Roger (Federal)" userId="f9c59c3d-18f0-4d71-9142-540ad4357fbe" providerId="ADAL" clId="{9B095905-E958-48CC-8051-98DF4C94BE5C}"/>
    <pc:docChg chg="modSld">
      <pc:chgData name="Clark, Roger (Federal)" userId="f9c59c3d-18f0-4d71-9142-540ad4357fbe" providerId="ADAL" clId="{9B095905-E958-48CC-8051-98DF4C94BE5C}" dt="2022-04-29T17:06:47.307" v="5" actId="20577"/>
      <pc:docMkLst>
        <pc:docMk/>
      </pc:docMkLst>
      <pc:sldChg chg="modSp mod">
        <pc:chgData name="Clark, Roger (Federal)" userId="f9c59c3d-18f0-4d71-9142-540ad4357fbe" providerId="ADAL" clId="{9B095905-E958-48CC-8051-98DF4C94BE5C}" dt="2022-04-29T17:05:35.401" v="2" actId="20577"/>
        <pc:sldMkLst>
          <pc:docMk/>
          <pc:sldMk cId="4160738938" sldId="287"/>
        </pc:sldMkLst>
        <pc:spChg chg="mod">
          <ac:chgData name="Clark, Roger (Federal)" userId="f9c59c3d-18f0-4d71-9142-540ad4357fbe" providerId="ADAL" clId="{9B095905-E958-48CC-8051-98DF4C94BE5C}" dt="2022-04-29T17:05:35.401" v="2" actId="20577"/>
          <ac:spMkLst>
            <pc:docMk/>
            <pc:sldMk cId="4160738938" sldId="287"/>
            <ac:spMk id="2" creationId="{00000000-0000-0000-0000-000000000000}"/>
          </ac:spMkLst>
        </pc:spChg>
        <pc:spChg chg="mod">
          <ac:chgData name="Clark, Roger (Federal)" userId="f9c59c3d-18f0-4d71-9142-540ad4357fbe" providerId="ADAL" clId="{9B095905-E958-48CC-8051-98DF4C94BE5C}" dt="2022-04-29T17:05:27.586" v="0" actId="6549"/>
          <ac:spMkLst>
            <pc:docMk/>
            <pc:sldMk cId="4160738938" sldId="287"/>
            <ac:spMk id="4" creationId="{00000000-0000-0000-0000-000000000000}"/>
          </ac:spMkLst>
        </pc:spChg>
      </pc:sldChg>
      <pc:sldChg chg="modSp mod">
        <pc:chgData name="Clark, Roger (Federal)" userId="f9c59c3d-18f0-4d71-9142-540ad4357fbe" providerId="ADAL" clId="{9B095905-E958-48CC-8051-98DF4C94BE5C}" dt="2022-04-29T17:06:47.307" v="5" actId="20577"/>
        <pc:sldMkLst>
          <pc:docMk/>
          <pc:sldMk cId="2974582010" sldId="550"/>
        </pc:sldMkLst>
        <pc:spChg chg="mod">
          <ac:chgData name="Clark, Roger (Federal)" userId="f9c59c3d-18f0-4d71-9142-540ad4357fbe" providerId="ADAL" clId="{9B095905-E958-48CC-8051-98DF4C94BE5C}" dt="2022-04-29T17:06:47.307" v="5" actId="20577"/>
          <ac:spMkLst>
            <pc:docMk/>
            <pc:sldMk cId="2974582010" sldId="550"/>
            <ac:spMk id="10" creationId="{D97BA414-B990-4AB1-8FE0-AF7AE38CEA8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036B82-D38A-4933-BAB8-761390CEA0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474DC-6EAA-4140-B7C9-2AFFA52687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60EDA5-7DF5-4908-959C-61A796FEF7C0}" type="datetimeFigureOut">
              <a:rPr lang="en-US" smtClean="0"/>
              <a:t>4/29/2022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4CEFE4-2845-4D1C-B48E-AFB24BFBFC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50E7E7-026E-48AC-B2B3-836623FC0D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C0BCE-7F40-4296-939C-A430B490BF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66261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>
              <a:defRPr sz="1200"/>
            </a:lvl1pPr>
          </a:lstStyle>
          <a:p>
            <a:fld id="{6F9B66D8-D586-6B46-ABB6-773E4FC7525F}" type="datetimeFigureOut">
              <a:rPr lang="en-US" smtClean="0"/>
              <a:t>4/29/2022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6" rIns="91430" bIns="4571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30" tIns="45716" rIns="91430" bIns="4571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5"/>
            <a:ext cx="2971800" cy="458787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5"/>
            <a:ext cx="2971800" cy="458787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r">
              <a:defRPr sz="1200"/>
            </a:lvl1pPr>
          </a:lstStyle>
          <a:p>
            <a:fld id="{5CEB353C-816D-A442-BDDB-FEC34ABCCCA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43552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87471">
              <a:defRPr/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886AF-93A3-4699-837D-A7795875B2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88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EB353C-816D-A442-BDDB-FEC34ABCCCAA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3339E-7A21-4B7D-ACEA-585BE1F7493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24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5562600"/>
            <a:ext cx="7772400" cy="612648"/>
          </a:xfrm>
          <a:ln w="28575">
            <a:solidFill>
              <a:srgbClr val="003192"/>
            </a:solidFill>
          </a:ln>
        </p:spPr>
        <p:txBody>
          <a:bodyPr anchor="ctr"/>
          <a:lstStyle>
            <a:lvl1pPr marL="0" indent="0" algn="ctr">
              <a:buNone/>
              <a:defRPr sz="1200" b="1" i="1" baseline="0"/>
            </a:lvl1pPr>
          </a:lstStyle>
          <a:p>
            <a:pPr lvl="0"/>
            <a:r>
              <a:rPr lang="en-US" dirty="0"/>
              <a:t>Kicker Box – Arial, Bold Italic, Size 12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04800" y="914400"/>
            <a:ext cx="8382001" cy="5105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04800" y="522288"/>
            <a:ext cx="83312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427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585789" y="774700"/>
            <a:ext cx="7972425" cy="479583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1"/>
            </a:solidFill>
            <a:miter lim="800000"/>
            <a:headEnd/>
            <a:tailEnd/>
          </a:ln>
        </p:spPr>
        <p:txBody>
          <a:bodyPr lIns="90000" tIns="90000" rIns="90000" bIns="90000" anchor="ctr"/>
          <a:lstStyle>
            <a:lvl1pPr marL="119063" indent="-119063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sz="1100" b="1" dirty="0">
              <a:solidFill>
                <a:srgbClr val="000000"/>
              </a:solidFill>
            </a:endParaRPr>
          </a:p>
        </p:txBody>
      </p:sp>
      <p:sp>
        <p:nvSpPr>
          <p:cNvPr id="40161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92176" y="2848422"/>
            <a:ext cx="6581775" cy="282129"/>
          </a:xfrm>
        </p:spPr>
        <p:txBody>
          <a:bodyPr/>
          <a:lstStyle>
            <a:lvl1pPr>
              <a:lnSpc>
                <a:spcPts val="2200"/>
              </a:lnSpc>
              <a:spcBef>
                <a:spcPct val="100000"/>
              </a:spcBef>
              <a:buClr>
                <a:schemeClr val="tx2"/>
              </a:buClr>
              <a:buSzPct val="85000"/>
              <a:buFont typeface="Wingdings" pitchFamily="2" charset="2"/>
              <a:buNone/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1613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892176" y="3402014"/>
            <a:ext cx="6581775" cy="438150"/>
          </a:xfrm>
        </p:spPr>
        <p:txBody>
          <a:bodyPr/>
          <a:lstStyle>
            <a:lvl1pPr>
              <a:lnSpc>
                <a:spcPts val="1600"/>
              </a:lnSpc>
              <a:spcBef>
                <a:spcPct val="15000"/>
              </a:spcBef>
              <a:buClrTx/>
              <a:defRPr sz="1400" b="1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1" descr="Department of Commerce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78268"/>
            <a:ext cx="1355764" cy="135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34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336" y="1152525"/>
            <a:ext cx="8331200" cy="51371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6539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143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w/2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399" y="1152525"/>
            <a:ext cx="8339328" cy="49377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736593" y="4800600"/>
            <a:ext cx="4005072" cy="149047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93192" y="4800600"/>
            <a:ext cx="4005072" cy="149047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521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adrant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1" y="1152525"/>
            <a:ext cx="4005263" cy="493776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736593" y="1399032"/>
            <a:ext cx="4005072" cy="225856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736593" y="4041648"/>
            <a:ext cx="4005072" cy="2244852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3336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 shot sa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2970" y="1380744"/>
            <a:ext cx="2075688" cy="225856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12970" y="4023360"/>
            <a:ext cx="2075688" cy="225856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67718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terprise Value Map Det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93192" y="1399033"/>
            <a:ext cx="4005072" cy="2029968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323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M subs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02336" y="4379976"/>
            <a:ext cx="1554480" cy="125272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2103120" y="4379976"/>
            <a:ext cx="1554480" cy="125272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449825" y="4379976"/>
            <a:ext cx="1554480" cy="125272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7168896" y="4379976"/>
            <a:ext cx="1554480" cy="125272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10521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8733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64" y="311250"/>
            <a:ext cx="5222814" cy="34853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874" y="2648050"/>
            <a:ext cx="5729941" cy="382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89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585788" y="774700"/>
            <a:ext cx="7972425" cy="479583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accent4"/>
            </a:solidFill>
            <a:miter lim="800000"/>
            <a:headEnd/>
            <a:tailEnd/>
          </a:ln>
        </p:spPr>
        <p:txBody>
          <a:bodyPr lIns="90000" tIns="90000" rIns="90000" bIns="90000" anchor="ctr"/>
          <a:lstStyle>
            <a:lvl1pPr marL="119063" indent="-119063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en-US" b="1" dirty="0">
              <a:solidFill>
                <a:srgbClr val="000000"/>
              </a:solidFill>
            </a:endParaRPr>
          </a:p>
        </p:txBody>
      </p:sp>
      <p:sp>
        <p:nvSpPr>
          <p:cNvPr id="40161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92175" y="2581275"/>
            <a:ext cx="6581775" cy="549275"/>
          </a:xfrm>
        </p:spPr>
        <p:txBody>
          <a:bodyPr/>
          <a:lstStyle>
            <a:lvl1pPr>
              <a:lnSpc>
                <a:spcPts val="2200"/>
              </a:lnSpc>
              <a:spcBef>
                <a:spcPct val="100000"/>
              </a:spcBef>
              <a:buClr>
                <a:schemeClr val="tx2"/>
              </a:buClr>
              <a:buSzPct val="85000"/>
              <a:buFont typeface="Wingdings" pitchFamily="2" charset="2"/>
              <a:buNone/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1613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892175" y="3402013"/>
            <a:ext cx="6581775" cy="438150"/>
          </a:xfrm>
        </p:spPr>
        <p:txBody>
          <a:bodyPr/>
          <a:lstStyle>
            <a:lvl1pPr>
              <a:lnSpc>
                <a:spcPts val="1600"/>
              </a:lnSpc>
              <a:spcBef>
                <a:spcPct val="15000"/>
              </a:spcBef>
              <a:buClrTx/>
              <a:defRPr sz="1400" b="1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1" descr="Department of Commerce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78268"/>
            <a:ext cx="1355764" cy="135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538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ople in workpl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52" y="644389"/>
            <a:ext cx="3831370" cy="25560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891" y="484094"/>
            <a:ext cx="4477020" cy="29867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51" y="3792256"/>
            <a:ext cx="3883959" cy="259109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571" y="3691582"/>
            <a:ext cx="4185771" cy="279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676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 Mee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65" y="870857"/>
            <a:ext cx="7500889" cy="500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866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" t="5637" r="30072" b="17159"/>
          <a:stretch/>
        </p:blipFill>
        <p:spPr>
          <a:xfrm>
            <a:off x="-4269" y="0"/>
            <a:ext cx="9148269" cy="685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6" y="0"/>
            <a:ext cx="9140954" cy="6858000"/>
          </a:xfrm>
          <a:prstGeom prst="rect">
            <a:avLst/>
          </a:prstGeom>
          <a:gradFill>
            <a:gsLst>
              <a:gs pos="0">
                <a:srgbClr val="26BEFD">
                  <a:alpha val="44000"/>
                </a:srgbClr>
              </a:gs>
              <a:gs pos="100000">
                <a:srgbClr val="32E9A5"/>
              </a:gs>
            </a:gsLst>
            <a:lin ang="10800000" scaled="0"/>
          </a:gradFill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81"/>
          <a:stretch/>
        </p:blipFill>
        <p:spPr>
          <a:xfrm>
            <a:off x="0" y="0"/>
            <a:ext cx="9144000" cy="6868982"/>
          </a:xfrm>
          <a:prstGeom prst="rect">
            <a:avLst/>
          </a:prstGeom>
        </p:spPr>
      </p:pic>
      <p:sp>
        <p:nvSpPr>
          <p:cNvPr id="18" name="Snip Single Corner Rectangle 17"/>
          <p:cNvSpPr/>
          <p:nvPr userDrawn="1"/>
        </p:nvSpPr>
        <p:spPr>
          <a:xfrm>
            <a:off x="-4270" y="1759120"/>
            <a:ext cx="4852041" cy="2689509"/>
          </a:xfrm>
          <a:prstGeom prst="snip1Rect">
            <a:avLst/>
          </a:prstGeom>
          <a:solidFill>
            <a:srgbClr val="FAF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 Regular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08" y="1957918"/>
            <a:ext cx="1575493" cy="436888"/>
          </a:xfrm>
          <a:prstGeom prst="rect">
            <a:avLst/>
          </a:prstGeom>
        </p:spPr>
      </p:pic>
      <p:sp>
        <p:nvSpPr>
          <p:cNvPr id="20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41313" y="2568205"/>
            <a:ext cx="4230687" cy="980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lvl="0"/>
            <a:r>
              <a:rPr lang="en-US" dirty="0"/>
              <a:t>Commerce Enterprise Services</a:t>
            </a:r>
          </a:p>
        </p:txBody>
      </p:sp>
      <p:sp>
        <p:nvSpPr>
          <p:cNvPr id="23" name="Text Placeholder 23"/>
          <p:cNvSpPr>
            <a:spLocks noGrp="1"/>
          </p:cNvSpPr>
          <p:nvPr>
            <p:ph type="body" sz="quarter" idx="13" hasCustomPrompt="1"/>
          </p:nvPr>
        </p:nvSpPr>
        <p:spPr>
          <a:xfrm>
            <a:off x="341313" y="3673341"/>
            <a:ext cx="4230687" cy="357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spc="300">
                <a:solidFill>
                  <a:srgbClr val="0D77FE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lvl="0"/>
            <a:r>
              <a:rPr lang="en-US" dirty="0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04567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8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nip Single Corner Rectangle 5"/>
          <p:cNvSpPr/>
          <p:nvPr userDrawn="1"/>
        </p:nvSpPr>
        <p:spPr>
          <a:xfrm>
            <a:off x="-4269" y="2656114"/>
            <a:ext cx="3966670" cy="1792515"/>
          </a:xfrm>
          <a:prstGeom prst="snip1Rect">
            <a:avLst>
              <a:gd name="adj" fmla="val 24764"/>
            </a:avLst>
          </a:prstGeom>
          <a:solidFill>
            <a:srgbClr val="0259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 Regular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354" y="3180667"/>
            <a:ext cx="2958413" cy="763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400" baseline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lvl="0"/>
            <a:r>
              <a:rPr lang="en-US" dirty="0"/>
              <a:t>Divider Slide</a:t>
            </a:r>
          </a:p>
        </p:txBody>
      </p:sp>
    </p:spTree>
    <p:extLst>
      <p:ext uri="{BB962C8B-B14F-4D97-AF65-F5344CB8AC3E}">
        <p14:creationId xmlns:p14="http://schemas.microsoft.com/office/powerpoint/2010/main" val="19141634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" y="228917"/>
            <a:ext cx="7543800" cy="548640"/>
          </a:xfrm>
          <a:prstGeom prst="rect">
            <a:avLst/>
          </a:prstGeom>
        </p:spPr>
        <p:txBody>
          <a:bodyPr/>
          <a:lstStyle>
            <a:lvl1pPr>
              <a:defRPr sz="2250"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051560" y="1325880"/>
            <a:ext cx="6720840" cy="435133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30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1pPr>
            <a:lvl2pPr marL="557199" indent="-214308">
              <a:lnSpc>
                <a:spcPct val="100000"/>
              </a:lnSpc>
              <a:buFont typeface="Arial" charset="0"/>
              <a:buChar char="•"/>
              <a:defRPr sz="130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28" marR="0" indent="-171446" algn="l" defTabSz="685783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2"/>
              </a:buClr>
              <a:buSzPct val="80000"/>
              <a:buFont typeface="Arial"/>
              <a:buChar char="•"/>
              <a:tabLst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20" marR="0" indent="-171446" algn="l" defTabSz="685783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2"/>
              </a:buClr>
              <a:buSzPct val="80000"/>
              <a:buFont typeface="Arial"/>
              <a:buChar char="•"/>
              <a:tabLst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4pPr>
            <a:lvl5pPr marL="1543012" marR="0" indent="-171446" algn="l" defTabSz="685783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2"/>
              </a:buClr>
              <a:buSzPct val="80000"/>
              <a:buFont typeface="Arial"/>
              <a:buChar char="•"/>
              <a:tabLst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5pPr>
            <a:lvl6pPr marL="1714457" marR="0" indent="0" algn="l" defTabSz="685783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FF9400"/>
              </a:buClr>
              <a:buSzPct val="80000"/>
              <a:buFont typeface="Arial"/>
              <a:buNone/>
              <a:tabLst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16120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1560" y="1825625"/>
            <a:ext cx="3154680" cy="435133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30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1pPr>
            <a:lvl2pPr marL="557199" indent="-214308">
              <a:lnSpc>
                <a:spcPct val="100000"/>
              </a:lnSpc>
              <a:buFont typeface="Arial" charset="0"/>
              <a:buChar char="•"/>
              <a:defRPr sz="130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5pPr>
            <a:lvl6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1051560" y="1325880"/>
            <a:ext cx="3154680" cy="365760"/>
          </a:xfrm>
          <a:prstGeom prst="rect">
            <a:avLst/>
          </a:prstGeom>
        </p:spPr>
        <p:txBody>
          <a:bodyPr anchor="ctr" anchorCtr="0"/>
          <a:lstStyle>
            <a:lvl1pPr marL="0" indent="0">
              <a:lnSpc>
                <a:spcPct val="150000"/>
              </a:lnSpc>
              <a:buNone/>
              <a:defRPr sz="1600" b="0" i="0">
                <a:solidFill>
                  <a:srgbClr val="0259FC"/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4526280" y="1325880"/>
            <a:ext cx="3154680" cy="365760"/>
          </a:xfrm>
          <a:prstGeom prst="rect">
            <a:avLst/>
          </a:prstGeom>
        </p:spPr>
        <p:txBody>
          <a:bodyPr anchor="ctr" anchorCtr="0"/>
          <a:lstStyle>
            <a:lvl1pPr marL="0" indent="0">
              <a:lnSpc>
                <a:spcPct val="150000"/>
              </a:lnSpc>
              <a:buNone/>
              <a:defRPr sz="1600" b="0" i="0">
                <a:solidFill>
                  <a:srgbClr val="0259FC"/>
                </a:solidFill>
                <a:latin typeface="Verdana" charset="0"/>
                <a:ea typeface="Verdana" charset="0"/>
                <a:cs typeface="Verdana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styles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20040" y="228917"/>
            <a:ext cx="7543800" cy="548640"/>
          </a:xfrm>
          <a:prstGeom prst="rect">
            <a:avLst/>
          </a:prstGeom>
        </p:spPr>
        <p:txBody>
          <a:bodyPr/>
          <a:lstStyle>
            <a:lvl1pPr>
              <a:defRPr sz="2250"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3"/>
          </p:nvPr>
        </p:nvSpPr>
        <p:spPr>
          <a:xfrm>
            <a:off x="4521200" y="1828800"/>
            <a:ext cx="3154680" cy="435133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30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1pPr>
            <a:lvl2pPr marL="557199" indent="-214308">
              <a:lnSpc>
                <a:spcPct val="100000"/>
              </a:lnSpc>
              <a:buFont typeface="Arial" charset="0"/>
              <a:buChar char="•"/>
              <a:defRPr sz="130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5pPr>
            <a:lvl6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832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20040" y="2070159"/>
            <a:ext cx="7463790" cy="435133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30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1pPr>
            <a:lvl2pPr marL="557199" indent="-214308">
              <a:lnSpc>
                <a:spcPct val="100000"/>
              </a:lnSpc>
              <a:buFont typeface="Arial" charset="0"/>
              <a:buChar char="•"/>
              <a:defRPr sz="130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chemeClr val="accent2"/>
              </a:buClr>
              <a:buSzPct val="80000"/>
              <a:defRPr lang="en-US" sz="1300" b="0" i="0" kern="1200" baseline="0" dirty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5pPr>
            <a:lvl6pPr>
              <a:buClr>
                <a:schemeClr val="accent2"/>
              </a:buClr>
              <a:buSzPct val="80000"/>
              <a:defRPr lang="en-US" sz="1300" b="0" i="0" kern="1200" baseline="0" dirty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20040" y="228917"/>
            <a:ext cx="7543800" cy="548640"/>
          </a:xfrm>
          <a:prstGeom prst="rect">
            <a:avLst/>
          </a:prstGeom>
        </p:spPr>
        <p:txBody>
          <a:bodyPr/>
          <a:lstStyle>
            <a:lvl1pPr>
              <a:defRPr sz="2250"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320039" y="1050552"/>
            <a:ext cx="7543801" cy="493712"/>
          </a:xfrm>
          <a:prstGeom prst="rect">
            <a:avLst/>
          </a:prstGeom>
        </p:spPr>
        <p:txBody>
          <a:bodyPr anchor="t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 spc="0" baseline="0">
                <a:solidFill>
                  <a:srgbClr val="949293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lvl="0"/>
            <a:r>
              <a:rPr lang="en-US" dirty="0"/>
              <a:t>Subhead Style</a:t>
            </a:r>
          </a:p>
        </p:txBody>
      </p:sp>
    </p:spTree>
    <p:extLst>
      <p:ext uri="{BB962C8B-B14F-4D97-AF65-F5344CB8AC3E}">
        <p14:creationId xmlns:p14="http://schemas.microsoft.com/office/powerpoint/2010/main" val="3672009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0040" y="228917"/>
            <a:ext cx="7543800" cy="548640"/>
          </a:xfrm>
          <a:prstGeom prst="rect">
            <a:avLst/>
          </a:prstGeom>
        </p:spPr>
        <p:txBody>
          <a:bodyPr/>
          <a:lstStyle>
            <a:lvl1pPr>
              <a:defRPr sz="2250"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1051560" y="1671073"/>
            <a:ext cx="7006590" cy="470678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30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1pPr>
            <a:lvl2pPr marL="557199" indent="-214308">
              <a:lnSpc>
                <a:spcPct val="100000"/>
              </a:lnSpc>
              <a:buClr>
                <a:srgbClr val="FF9400"/>
              </a:buClr>
              <a:buSzPct val="80000"/>
              <a:buFont typeface="Arial" charset="0"/>
              <a:buChar char="•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2pPr>
            <a:lvl3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chemeClr val="accent2"/>
              </a:buClr>
              <a:buSzPct val="80000"/>
              <a:defRPr lang="en-US" sz="1300" b="0" i="0" kern="1200" baseline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5pPr>
            <a:lvl6pPr>
              <a:buClr>
                <a:schemeClr val="accent2"/>
              </a:buClr>
              <a:buSzPct val="80000"/>
              <a:defRPr lang="en-US" sz="1300" b="0" i="0" kern="1200" baseline="0" dirty="0" smtClean="0">
                <a:solidFill>
                  <a:srgbClr val="949293"/>
                </a:solidFill>
                <a:latin typeface="Arial" charset="0"/>
                <a:ea typeface="Arial" charset="0"/>
                <a:cs typeface="Arial" charset="0"/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  <a:p>
            <a:pPr lvl="4"/>
            <a:r>
              <a:rPr lang="en-US" dirty="0"/>
              <a:t>Level 5</a:t>
            </a:r>
          </a:p>
          <a:p>
            <a:pPr lvl="5"/>
            <a:r>
              <a:rPr lang="en-US" dirty="0"/>
              <a:t>Level 6</a:t>
            </a:r>
          </a:p>
        </p:txBody>
      </p:sp>
      <p:sp>
        <p:nvSpPr>
          <p:cNvPr id="4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320039" y="1050552"/>
            <a:ext cx="7543801" cy="493712"/>
          </a:xfrm>
          <a:prstGeom prst="rect">
            <a:avLst/>
          </a:prstGeom>
        </p:spPr>
        <p:txBody>
          <a:bodyPr anchor="t" anchorCtr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 spc="0" baseline="0">
                <a:solidFill>
                  <a:srgbClr val="949293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pPr lvl="0"/>
            <a:r>
              <a:rPr lang="en-US" dirty="0"/>
              <a:t>Subhead Style</a:t>
            </a:r>
          </a:p>
        </p:txBody>
      </p:sp>
    </p:spTree>
    <p:extLst>
      <p:ext uri="{BB962C8B-B14F-4D97-AF65-F5344CB8AC3E}">
        <p14:creationId xmlns:p14="http://schemas.microsoft.com/office/powerpoint/2010/main" val="842726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310C42-D73C-4CED-9A03-7422DEE441D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94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93B51-7307-4091-AB26-633AAD81B1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5A8CFD-A2A2-44B0-9A80-45BC9B4EF3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r">
              <a:buNone/>
              <a:defRPr sz="1800" b="0">
                <a:solidFill>
                  <a:schemeClr val="accent5">
                    <a:lumMod val="75000"/>
                  </a:schemeClr>
                </a:solidFill>
                <a:effectLst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DBF9F-98F8-48A4-9ACF-69B657A87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34D1E-9531-450D-8A0A-739DF58F0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5BDC1-1E92-4594-A862-DACD79302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56945-D7FA-46E1-9F7E-F74C277A8D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903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989BC-8BA7-4FD0-8C80-C460F423D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434BC-5375-4934-BD1E-895BAF7433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1EFA3-F66A-4390-A280-C77FFCC1C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148DF-B9C3-4D5F-935A-C2E897027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8ACE0D-8F6E-4E37-A670-574CAA48D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19E3F-4660-4750-A470-F57C28BE9E1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922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5AC5A-6C0D-4357-9EE3-D1381AEEB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CED447-7F5B-4679-89D7-0F432FCA7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D6F41-4659-4BE6-8581-4B223CC0A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96F7C-89E0-4A2C-B739-B55470CE2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D8F21-B573-4454-90F7-AD8659EBB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C656D-38A5-4996-AE52-00EADEFB268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535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57ECD-9239-4D16-9BCC-2053CD8CD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962BC-25A1-49C6-92D6-F3C762E817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8A42D6-FC76-4AB6-AFEC-EC0FA86ED8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6F864-18DC-43E4-A848-B96D162A2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9872F0-23A1-4DEE-8E35-6451686CE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FAE9D-CB65-4263-B095-AE6A1FDE0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31CBE-8F83-4EF1-879B-F4DA03153C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549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30974-A3F1-4096-89D0-D0E1E54C6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B3DE32-F2AA-4918-B663-F8ACD75D3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91AC9F-D492-48C5-90B9-1853A252BE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84F4F2-E035-4E6A-82DF-0739A8CB59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33BA45-A3BF-4F06-82E9-9DFBCC2677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27B301-831B-4D67-BD7B-FC9DFC457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E84E35-E4E8-4487-9D09-E589E2237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49D22D-AD06-4BBE-83CB-FB76914AA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31CBE-8F83-4EF1-879B-F4DA03153C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707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gi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914400"/>
            <a:ext cx="8335964" cy="509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12" rIns="0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Line 47"/>
          <p:cNvSpPr>
            <a:spLocks noChangeShapeType="1"/>
          </p:cNvSpPr>
          <p:nvPr userDrawn="1"/>
        </p:nvSpPr>
        <p:spPr bwMode="invGray">
          <a:xfrm>
            <a:off x="301752" y="838200"/>
            <a:ext cx="8540496" cy="0"/>
          </a:xfrm>
          <a:prstGeom prst="line">
            <a:avLst/>
          </a:prstGeom>
          <a:noFill/>
          <a:ln w="28575">
            <a:solidFill>
              <a:srgbClr val="00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26" tIns="45712" rIns="91426" bIns="45712" anchor="ctr"/>
          <a:lstStyle/>
          <a:p>
            <a:pPr defTabSz="91425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b="0" i="0" u="none" dirty="0">
              <a:solidFill>
                <a:srgbClr val="0F243E"/>
              </a:solidFill>
              <a:cs typeface="Arial" charset="0"/>
            </a:endParaRPr>
          </a:p>
        </p:txBody>
      </p:sp>
      <p:pic>
        <p:nvPicPr>
          <p:cNvPr id="9" name="Picture 1" descr="Department of Commerce Logo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524" y="126636"/>
            <a:ext cx="579701" cy="57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 txBox="1">
            <a:spLocks noChangeArrowheads="1"/>
          </p:cNvSpPr>
          <p:nvPr userDrawn="1"/>
        </p:nvSpPr>
        <p:spPr bwMode="auto">
          <a:xfrm>
            <a:off x="6553201" y="6443661"/>
            <a:ext cx="2133600" cy="26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6" tIns="45712" rIns="91426" bIns="4571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defRPr sz="1200" kern="1200">
                <a:solidFill>
                  <a:srgbClr val="0F243E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253">
              <a:defRPr/>
            </a:pPr>
            <a:fld id="{199A3675-6CA5-4047-BBD7-D77CE8E2D404}" type="slidenum">
              <a:rPr lang="en-US" smtClean="0"/>
              <a:pPr defTabSz="914253">
                <a:defRPr/>
              </a:pPr>
              <a:t>‹#›</a:t>
            </a:fld>
            <a:endParaRPr lang="en-US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04800" y="504051"/>
            <a:ext cx="8331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1" name="Rectangle 6"/>
          <p:cNvSpPr txBox="1">
            <a:spLocks noChangeArrowheads="1"/>
          </p:cNvSpPr>
          <p:nvPr userDrawn="1"/>
        </p:nvSpPr>
        <p:spPr bwMode="auto">
          <a:xfrm>
            <a:off x="301752" y="6291260"/>
            <a:ext cx="9144000" cy="41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12" rIns="91426" bIns="45712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defRPr sz="1200" kern="1200">
                <a:solidFill>
                  <a:srgbClr val="0F243E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25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 baseline="0" dirty="0"/>
          </a:p>
        </p:txBody>
      </p:sp>
    </p:spTree>
    <p:extLst>
      <p:ext uri="{BB962C8B-B14F-4D97-AF65-F5344CB8AC3E}">
        <p14:creationId xmlns:p14="http://schemas.microsoft.com/office/powerpoint/2010/main" val="150508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743" r:id="rId3"/>
    <p:sldLayoutId id="2147483744" r:id="rId4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1800" b="1" i="0" u="none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</a:defRPr>
      </a:lvl5pPr>
      <a:lvl6pPr marL="457127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" pitchFamily="18" charset="0"/>
        </a:defRPr>
      </a:lvl6pPr>
      <a:lvl7pPr marL="914253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" pitchFamily="18" charset="0"/>
        </a:defRPr>
      </a:lvl7pPr>
      <a:lvl8pPr marL="137138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" pitchFamily="18" charset="0"/>
        </a:defRPr>
      </a:lvl8pPr>
      <a:lvl9pPr marL="1828507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" pitchFamily="18" charset="0"/>
        </a:defRPr>
      </a:lvl9pPr>
    </p:titleStyle>
    <p:bodyStyle>
      <a:lvl1pPr marL="342845" indent="-342845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830" indent="-285704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4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42817" indent="-228563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1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599944" indent="-228563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Arial" pitchFamily="34" charset="0"/>
          <a:cs typeface="Arial" pitchFamily="34" charset="0"/>
        </a:defRPr>
      </a:lvl4pPr>
      <a:lvl5pPr marL="2057071" indent="-228563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2514197" indent="-228563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chemeClr val="tx1"/>
          </a:solidFill>
          <a:latin typeface="+mn-lt"/>
        </a:defRPr>
      </a:lvl6pPr>
      <a:lvl7pPr marL="2971324" indent="-228563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chemeClr val="tx1"/>
          </a:solidFill>
          <a:latin typeface="+mn-lt"/>
        </a:defRPr>
      </a:lvl7pPr>
      <a:lvl8pPr marL="3428451" indent="-228563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chemeClr val="tx1"/>
          </a:solidFill>
          <a:latin typeface="+mn-lt"/>
        </a:defRPr>
      </a:lvl8pPr>
      <a:lvl9pPr marL="3885577" indent="-228563" algn="l" rtl="0" eaLnBrk="1" fontAlgn="base" hangingPunct="1">
        <a:spcBef>
          <a:spcPct val="20000"/>
        </a:spcBef>
        <a:spcAft>
          <a:spcPct val="0"/>
        </a:spcAft>
        <a:buChar char="»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7" algn="l" defTabSz="914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3" algn="l" defTabSz="914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80" algn="l" defTabSz="914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07" algn="l" defTabSz="914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33" algn="l" defTabSz="914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60" algn="l" defTabSz="914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87" algn="l" defTabSz="914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13" algn="l" defTabSz="91425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1D36AB-DBDF-46BF-BF73-7B179E557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F9840B-6FFC-4DB6-AE6B-FA4F53028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50CE15-A6E9-46A5-BD4D-E6F807B606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DB4B4-CD6F-47C8-9DE0-4433158F7B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4D5B9-31FF-49F7-A99C-E354C26BB0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DAC5229E-6BE7-43F6-8459-301C708D2A5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D5A521E-F216-4C61-8482-318184C5D5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486651" y="364213"/>
            <a:ext cx="1028789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070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50000"/>
            </a:schemeClr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06400" y="522288"/>
            <a:ext cx="83312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06401" y="1152525"/>
            <a:ext cx="4005263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/>
          <p:cNvSpPr>
            <a:spLocks noChangeShapeType="1"/>
          </p:cNvSpPr>
          <p:nvPr userDrawn="1"/>
        </p:nvSpPr>
        <p:spPr bwMode="gray">
          <a:xfrm>
            <a:off x="392113" y="806450"/>
            <a:ext cx="835501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gray">
          <a:xfrm>
            <a:off x="4430936" y="6661954"/>
            <a:ext cx="282130" cy="14683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858585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 anchorCtr="1">
            <a:spAutoFit/>
          </a:bodyPr>
          <a:lstStyle>
            <a:lvl1pPr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65000"/>
              <a:buFont typeface="Wingdings" pitchFamily="2" charset="2"/>
              <a:buNone/>
            </a:pPr>
            <a:r>
              <a:rPr lang="en-US" altLang="en-US" sz="900" dirty="0">
                <a:solidFill>
                  <a:srgbClr val="000000"/>
                </a:solidFill>
              </a:rPr>
              <a:t>- </a:t>
            </a:r>
            <a:fld id="{3C4EBD20-2EE0-47CA-8F34-5610FA3EFD44}" type="slidenum">
              <a:rPr lang="en-US" altLang="en-US" sz="900">
                <a:solidFill>
                  <a:srgbClr val="000000"/>
                </a:solidFill>
              </a:rPr>
              <a:pPr algn="ctr" eaLnBrk="0" fontAlgn="base" hangingPunct="0">
                <a:lnSpc>
                  <a:spcPct val="10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65000"/>
                <a:buFont typeface="Wingdings" pitchFamily="2" charset="2"/>
                <a:buNone/>
              </a:pPr>
              <a:t>‹#›</a:t>
            </a:fld>
            <a:r>
              <a:rPr lang="en-US" altLang="en-US" sz="900" dirty="0">
                <a:solidFill>
                  <a:srgbClr val="000000"/>
                </a:solidFill>
              </a:rPr>
              <a:t> -</a:t>
            </a:r>
          </a:p>
        </p:txBody>
      </p:sp>
      <p:pic>
        <p:nvPicPr>
          <p:cNvPr id="10" name="Picture 1" descr="Department of Commerce 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524" y="126637"/>
            <a:ext cx="579701" cy="57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842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sldNum="0" hdr="0" ftr="0" dt="0"/>
  <p:txStyles>
    <p:titleStyle>
      <a:lvl1pPr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2pPr>
      <a:lvl3pPr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3pPr>
      <a:lvl4pPr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4pPr>
      <a:lvl5pPr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5pPr>
      <a:lvl6pPr marL="457196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6pPr>
      <a:lvl7pPr marL="914391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7pPr>
      <a:lvl8pPr marL="1371587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8pPr>
      <a:lvl9pPr marL="1828783" algn="l" rtl="0" eaLnBrk="1" fontAlgn="base" hangingPunct="1">
        <a:lnSpc>
          <a:spcPct val="106000"/>
        </a:lnSpc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charset="0"/>
        </a:defRPr>
      </a:lvl9pPr>
    </p:titleStyle>
    <p:bodyStyle>
      <a:lvl1pPr marL="342897" indent="-342897" algn="l" rtl="0" eaLnBrk="1" fontAlgn="base" hangingPunct="1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•"/>
        <a:defRPr sz="1100">
          <a:solidFill>
            <a:schemeClr val="tx1"/>
          </a:solidFill>
          <a:latin typeface="+mn-lt"/>
          <a:ea typeface="+mn-ea"/>
          <a:cs typeface="+mn-cs"/>
        </a:defRPr>
      </a:lvl1pPr>
      <a:lvl2pPr marL="139698" indent="-138112" algn="l" rtl="0" eaLnBrk="1" fontAlgn="base" hangingPunct="1">
        <a:lnSpc>
          <a:spcPct val="106000"/>
        </a:lnSpc>
        <a:spcBef>
          <a:spcPct val="80000"/>
        </a:spcBef>
        <a:spcAft>
          <a:spcPct val="0"/>
        </a:spcAft>
        <a:buClr>
          <a:schemeClr val="tx1"/>
        </a:buClr>
        <a:buFont typeface="Wingdings 2" pitchFamily="18" charset="2"/>
        <a:buChar char="¡"/>
        <a:defRPr sz="1100">
          <a:solidFill>
            <a:schemeClr val="tx1"/>
          </a:solidFill>
          <a:latin typeface="+mn-lt"/>
        </a:defRPr>
      </a:lvl2pPr>
      <a:lvl3pPr marL="265110" indent="-123824" algn="l" rtl="0" eaLnBrk="1" fontAlgn="base" hangingPunct="1">
        <a:lnSpc>
          <a:spcPct val="106000"/>
        </a:lnSpc>
        <a:spcBef>
          <a:spcPct val="40000"/>
        </a:spcBef>
        <a:spcAft>
          <a:spcPct val="0"/>
        </a:spcAft>
        <a:buClr>
          <a:schemeClr val="tx1"/>
        </a:buClr>
        <a:buFont typeface="Symbol" pitchFamily="18" charset="2"/>
        <a:buChar char="-"/>
        <a:defRPr sz="1000">
          <a:solidFill>
            <a:schemeClr val="tx1"/>
          </a:solidFill>
          <a:latin typeface="+mn-lt"/>
        </a:defRPr>
      </a:lvl3pPr>
      <a:lvl4pPr marL="379409" indent="-112712" algn="l" rtl="0" eaLnBrk="1" fontAlgn="base" hangingPunct="1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4pPr>
      <a:lvl5pPr marL="493708" indent="-112712" algn="l" rtl="0" eaLnBrk="1" fontAlgn="base" hangingPunct="1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5pPr>
      <a:lvl6pPr marL="950904" indent="-112712" algn="l" rtl="0" eaLnBrk="1" fontAlgn="base" hangingPunct="1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6pPr>
      <a:lvl7pPr marL="1408100" indent="-112712" algn="l" rtl="0" eaLnBrk="1" fontAlgn="base" hangingPunct="1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7pPr>
      <a:lvl8pPr marL="1865295" indent="-112712" algn="l" rtl="0" eaLnBrk="1" fontAlgn="base" hangingPunct="1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8pPr>
      <a:lvl9pPr marL="2322491" indent="-112712" algn="l" rtl="0" eaLnBrk="1" fontAlgn="base" hangingPunct="1">
        <a:lnSpc>
          <a:spcPct val="106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1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1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7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3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8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4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70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65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58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</p:sldLayoutIdLst>
  <p:hf sldNum="0"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668140" y="2668558"/>
            <a:ext cx="349898" cy="4189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 dirty="0">
              <a:latin typeface="Source Sans Pro Regular" charset="0"/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46267" y="938175"/>
            <a:ext cx="514350" cy="5312"/>
          </a:xfrm>
          <a:prstGeom prst="line">
            <a:avLst/>
          </a:prstGeom>
          <a:ln w="12700">
            <a:solidFill>
              <a:srgbClr val="32E9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52"/>
          <a:stretch/>
        </p:blipFill>
        <p:spPr>
          <a:xfrm>
            <a:off x="7943352" y="0"/>
            <a:ext cx="1200647" cy="6859714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8509519" y="2655736"/>
            <a:ext cx="466530" cy="4202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Source Sans Pro Regular" charset="0"/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421574" y="624211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00" b="0" i="0" smtClean="0">
                <a:solidFill>
                  <a:srgbClr val="75757E"/>
                </a:solidFill>
                <a:latin typeface="Exo 2" charset="0"/>
                <a:ea typeface="Exo 2" charset="0"/>
                <a:cs typeface="Exo 2" charset="0"/>
              </a:rPr>
              <a:pPr algn="ctr"/>
              <a:t>‹#›</a:t>
            </a:fld>
            <a:endParaRPr lang="en-US" sz="1000" b="0" i="0" dirty="0">
              <a:solidFill>
                <a:srgbClr val="75757E"/>
              </a:solidFill>
              <a:latin typeface="Exo 2" charset="0"/>
              <a:ea typeface="Exo 2" charset="0"/>
              <a:cs typeface="Exo 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332133" y="4394201"/>
            <a:ext cx="2777067" cy="10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5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sldNum="0"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/>
          </a:solidFill>
          <a:latin typeface="Exo 2" charset="0"/>
          <a:ea typeface="Exo 2" charset="0"/>
          <a:cs typeface="Exo 2" charset="0"/>
        </a:defRPr>
      </a:lvl1pPr>
    </p:titleStyle>
    <p:bodyStyle>
      <a:lvl1pPr marL="0" indent="0" algn="l" defTabSz="685783" rtl="0" eaLnBrk="1" latinLnBrk="0" hangingPunct="1">
        <a:lnSpc>
          <a:spcPct val="150000"/>
        </a:lnSpc>
        <a:spcBef>
          <a:spcPts val="750"/>
        </a:spcBef>
        <a:buFont typeface="Arial" charset="0"/>
        <a:buNone/>
        <a:defRPr sz="1050" b="0" i="0" kern="1200">
          <a:solidFill>
            <a:srgbClr val="7B797A"/>
          </a:solidFill>
          <a:latin typeface="Source Sans Pro" charset="0"/>
          <a:ea typeface="Source Sans Pro" charset="0"/>
          <a:cs typeface="Source Sans Pro" charset="0"/>
        </a:defRPr>
      </a:lvl1pPr>
      <a:lvl2pPr marL="557199" indent="-214308" algn="l" defTabSz="685783" rtl="0" eaLnBrk="1" latinLnBrk="0" hangingPunct="1">
        <a:lnSpc>
          <a:spcPct val="150000"/>
        </a:lnSpc>
        <a:spcBef>
          <a:spcPts val="375"/>
        </a:spcBef>
        <a:buClr>
          <a:srgbClr val="FF9400"/>
        </a:buClr>
        <a:buSzPct val="80000"/>
        <a:buFont typeface="LucidaGrande" charset="0"/>
        <a:buChar char="▶︎"/>
        <a:defRPr sz="1050" b="0" i="0" kern="1200" baseline="0">
          <a:solidFill>
            <a:srgbClr val="7B797A"/>
          </a:solidFill>
          <a:latin typeface="Source Sans Pro Regular" charset="0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b="0" i="0" kern="1200">
          <a:solidFill>
            <a:srgbClr val="7B797A"/>
          </a:solidFill>
          <a:latin typeface="Source Sans Pro Regular" charset="0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b="0" i="0" kern="1200">
          <a:solidFill>
            <a:srgbClr val="7B797A"/>
          </a:solidFill>
          <a:latin typeface="Source Sans Pro Regular" charset="0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b="0" i="0" kern="1200">
          <a:solidFill>
            <a:srgbClr val="7B797A"/>
          </a:solidFill>
          <a:latin typeface="Source Sans Pro Regular" charset="0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rclark3@doc.gov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connection.commerce.gov/collection/controlled-unclassified-information-cui" TargetMode="External"/><Relationship Id="rId4" Type="http://schemas.openxmlformats.org/officeDocument/2006/relationships/hyperlink" Target="mailto:cui@doc.go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gif"/><Relationship Id="rId5" Type="http://schemas.openxmlformats.org/officeDocument/2006/relationships/image" Target="../media/image18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2318440"/>
            <a:ext cx="5638800" cy="1110560"/>
          </a:xfrm>
        </p:spPr>
        <p:txBody>
          <a:bodyPr/>
          <a:lstStyle/>
          <a:p>
            <a:pPr algn="ctr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Controlled Unclassified Information (CUI)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 “A” Acquisition Conference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17, 2022</a:t>
            </a:r>
            <a:b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4436983"/>
            <a:ext cx="462915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Roger Clark, Director 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Enterprise Program Management Office and Commerce CUI Program Manager, Office of Solutions and Service Delivery,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Office of the Chief Information Officer (OCIO)</a:t>
            </a:r>
            <a:endParaRPr lang="en-US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8D6E7813-2D2C-4127-96CA-E539E2AB9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1066800"/>
            <a:ext cx="1047750" cy="409575"/>
          </a:xfrm>
          <a:prstGeom prst="rect">
            <a:avLst/>
          </a:prstGeom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AAA9AA3E-338B-4ED2-BE1F-55AFFCC280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59" y="855384"/>
            <a:ext cx="1618793" cy="97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738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D3E28-1DEC-43BA-ABB8-7AEDB77FB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114"/>
            <a:ext cx="75438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" panose="02020603050405020304" pitchFamily="18" charset="0"/>
              </a:rPr>
              <a:t>Two Types of CUI: Basic and Specified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CB81DA-CD7C-43F1-AF1B-F76C5D5F7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236006"/>
            <a:ext cx="996782" cy="420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4906448-1C4B-49D6-9C9B-FB8F22E472E5}"/>
              </a:ext>
            </a:extLst>
          </p:cNvPr>
          <p:cNvSpPr txBox="1"/>
          <p:nvPr/>
        </p:nvSpPr>
        <p:spPr>
          <a:xfrm>
            <a:off x="533400" y="1219200"/>
            <a:ext cx="822960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CUI Basic </a:t>
            </a:r>
            <a:r>
              <a:rPr lang="en-US" sz="2000" dirty="0">
                <a:latin typeface="Franklin Gothic Medium" panose="020B0603020102020204" pitchFamily="34" charset="0"/>
              </a:rPr>
              <a:t>=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Franklin Gothic Medium" panose="020B0603020102020204" pitchFamily="34" charset="0"/>
              </a:rPr>
              <a:t>LRGWP identifies an information type and says protect it.</a:t>
            </a:r>
          </a:p>
          <a:p>
            <a:endParaRPr lang="en-US" dirty="0">
              <a:latin typeface="Franklin Gothic Medium" panose="020B0603020102020204" pitchFamily="34" charset="0"/>
            </a:endParaRPr>
          </a:p>
          <a:p>
            <a:endParaRPr lang="en-US" dirty="0">
              <a:latin typeface="Franklin Gothic Medium" panose="020B0603020102020204" pitchFamily="34" charset="0"/>
            </a:endParaRPr>
          </a:p>
          <a:p>
            <a:endParaRPr lang="en-US" dirty="0">
              <a:latin typeface="Franklin Gothic Medium" panose="020B0603020102020204" pitchFamily="34" charset="0"/>
            </a:endParaRPr>
          </a:p>
          <a:p>
            <a:endParaRPr lang="en-US" dirty="0">
              <a:solidFill>
                <a:srgbClr val="FF0000"/>
              </a:solidFill>
              <a:latin typeface="Franklin Gothic Medium" panose="020B0603020102020204" pitchFamily="34" charset="0"/>
            </a:endParaRPr>
          </a:p>
          <a:p>
            <a:endParaRPr lang="en-US" dirty="0">
              <a:solidFill>
                <a:srgbClr val="FF0000"/>
              </a:solidFill>
              <a:latin typeface="Franklin Gothic Medium" panose="020B0603020102020204" pitchFamily="34" charset="0"/>
            </a:endParaRPr>
          </a:p>
          <a:p>
            <a:endParaRPr lang="en-US" dirty="0">
              <a:solidFill>
                <a:srgbClr val="FF0000"/>
              </a:solidFill>
              <a:latin typeface="Franklin Gothic Medium" panose="020B0603020102020204" pitchFamily="34" charset="0"/>
            </a:endParaRPr>
          </a:p>
          <a:p>
            <a:endParaRPr lang="en-US" dirty="0">
              <a:solidFill>
                <a:srgbClr val="FF0000"/>
              </a:solidFill>
              <a:latin typeface="Franklin Gothic Medium" panose="020B0603020102020204" pitchFamily="34" charset="0"/>
            </a:endParaRP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Franklin Gothic Medium" panose="020B0603020102020204" pitchFamily="34" charset="0"/>
              </a:rPr>
              <a:t>CUI Specified </a:t>
            </a:r>
            <a:r>
              <a:rPr lang="en-US" sz="2000" dirty="0">
                <a:latin typeface="Franklin Gothic Medium" panose="020B0603020102020204" pitchFamily="34" charset="0"/>
              </a:rPr>
              <a:t>=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Franklin Gothic Medium" panose="020B0603020102020204" pitchFamily="34" charset="0"/>
              </a:rPr>
              <a:t>LRGWP identifies an information type and says protect it, and also includes one or more specific handling standards for that information.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9ABB49-F0CB-4309-866A-24D6A9E1F16D}"/>
              </a:ext>
            </a:extLst>
          </p:cNvPr>
          <p:cNvSpPr txBox="1"/>
          <p:nvPr/>
        </p:nvSpPr>
        <p:spPr>
          <a:xfrm>
            <a:off x="876300" y="1752600"/>
            <a:ext cx="7543800" cy="92333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Franklin Gothic Medium" panose="020B0603020102020204" pitchFamily="34" charset="0"/>
              </a:rPr>
              <a:t>Examples Include: </a:t>
            </a:r>
            <a:r>
              <a:rPr lang="en-US" dirty="0">
                <a:latin typeface="Franklin Gothic Medium" panose="020B0603020102020204" pitchFamily="34" charset="0"/>
              </a:rPr>
              <a:t>Legal Privilege, Proprietary Business Information, Emergency Management, Information Systems Vulnerability Information, Physical Security, Mergers, Operations Security, Proprietary Manufacturer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BC3719-9ADA-4C04-8F88-5C3DAD5C23B2}"/>
              </a:ext>
            </a:extLst>
          </p:cNvPr>
          <p:cNvSpPr txBox="1"/>
          <p:nvPr/>
        </p:nvSpPr>
        <p:spPr>
          <a:xfrm>
            <a:off x="762000" y="4720999"/>
            <a:ext cx="78486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latin typeface="Franklin Gothic Medium" panose="020B0603020102020204" pitchFamily="34" charset="0"/>
              </a:rPr>
              <a:t>Examples Include: </a:t>
            </a:r>
            <a:r>
              <a:rPr lang="en-US" dirty="0">
                <a:latin typeface="Franklin Gothic Medium" panose="020B0603020102020204" pitchFamily="34" charset="0"/>
              </a:rPr>
              <a:t>Personnel Records, Privacy - Personally Identifiable Information, Export Controlled, Procurement and Acquisitions, Source Selection, Budget</a:t>
            </a:r>
          </a:p>
        </p:txBody>
      </p:sp>
    </p:spTree>
    <p:extLst>
      <p:ext uri="{BB962C8B-B14F-4D97-AF65-F5344CB8AC3E}">
        <p14:creationId xmlns:p14="http://schemas.microsoft.com/office/powerpoint/2010/main" val="553738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88608"/>
            <a:ext cx="83312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Limited Dissemination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4774" y="1143000"/>
            <a:ext cx="7772400" cy="5536408"/>
          </a:xfrm>
        </p:spPr>
        <p:txBody>
          <a:bodyPr/>
          <a:lstStyle/>
          <a:p>
            <a:pPr lvl="0"/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No Foreign Dissemination – NOFORN</a:t>
            </a:r>
          </a:p>
          <a:p>
            <a:pPr lvl="0"/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Federal Employees Only – FED ONLY</a:t>
            </a:r>
          </a:p>
          <a:p>
            <a:pPr lvl="0"/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Federal Employees and Contractors Only – FEDCON</a:t>
            </a:r>
          </a:p>
          <a:p>
            <a:pPr lvl="0"/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No Dissemination to Contractors – NOCON</a:t>
            </a:r>
          </a:p>
          <a:p>
            <a:pPr lvl="0"/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Dissemination List Controlled – DL ONLY</a:t>
            </a:r>
          </a:p>
          <a:p>
            <a:pPr lvl="1"/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Ability to define per mission, project, or individuals</a:t>
            </a:r>
          </a:p>
          <a:p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Authorized for Release to Certain Nationals Only – REL TO [USA, LIST]</a:t>
            </a:r>
          </a:p>
          <a:p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Display Only</a:t>
            </a:r>
          </a:p>
          <a:p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Legal Privilege Limited Dissemination Controls</a:t>
            </a:r>
          </a:p>
          <a:p>
            <a:pPr lvl="1"/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Attorney Client - AC</a:t>
            </a:r>
          </a:p>
          <a:p>
            <a:pPr lvl="1"/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Attorney Work Product - AWP</a:t>
            </a:r>
          </a:p>
          <a:p>
            <a:pPr lvl="3"/>
            <a:endParaRPr lang="en-US" sz="105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EFB330-0491-4A6B-ACD1-8B6BEC357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152400"/>
            <a:ext cx="1149182" cy="628650"/>
          </a:xfrm>
          <a:prstGeom prst="rect">
            <a:avLst/>
          </a:prstGeom>
        </p:spPr>
      </p:pic>
      <p:pic>
        <p:nvPicPr>
          <p:cNvPr id="8" name="Picture 7" descr="A drawing of a person&#10;&#10;Description automatically generated">
            <a:extLst>
              <a:ext uri="{FF2B5EF4-FFF2-40B4-BE49-F238E27FC236}">
                <a16:creationId xmlns:a16="http://schemas.microsoft.com/office/drawing/2014/main" id="{D29599C3-ED35-467E-A8CA-3924F2D75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114800"/>
            <a:ext cx="18097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55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91B40A-C108-4257-AEC8-19951505B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868" y="191861"/>
            <a:ext cx="75438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</a:rPr>
              <a:t>         Marking CUI Documents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594259-D25F-46E4-9756-A102ED4F1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123829"/>
            <a:ext cx="1024243" cy="560881"/>
          </a:xfrm>
          <a:prstGeom prst="rect">
            <a:avLst/>
          </a:prstGeom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AA90EB4A-5433-41A9-87B1-69BCBBF97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388" y="2751729"/>
            <a:ext cx="2450612" cy="315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Department of Commerce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Washington, D.C. 20006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05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9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CUI//CATEGORY//DISSEMINATION</a:t>
            </a:r>
            <a:endParaRPr lang="en-US" altLang="en-US" sz="1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August 27, 2019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MEMORANDUM FOR THE DIRECTOR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From; John E. Doe, Chief Division 5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Subject: Examples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We support the President by ensuring that the Government protects and provides proper access to information to advance the national and public interest.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We lead efforts to standardize and assess the management of classified and controlled unclassified information through oversight, policy development, guidance, education, and reporting.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Freeform 3">
            <a:extLst>
              <a:ext uri="{FF2B5EF4-FFF2-40B4-BE49-F238E27FC236}">
                <a16:creationId xmlns:a16="http://schemas.microsoft.com/office/drawing/2014/main" id="{C15F4027-0653-4B7C-8C95-C54F0C8750C3}"/>
              </a:ext>
            </a:extLst>
          </p:cNvPr>
          <p:cNvSpPr>
            <a:spLocks/>
          </p:cNvSpPr>
          <p:nvPr/>
        </p:nvSpPr>
        <p:spPr bwMode="auto">
          <a:xfrm>
            <a:off x="482600" y="2655887"/>
            <a:ext cx="2565400" cy="3194050"/>
          </a:xfrm>
          <a:custGeom>
            <a:avLst/>
            <a:gdLst>
              <a:gd name="T0" fmla="+- 0 908 908"/>
              <a:gd name="T1" fmla="*/ T0 w 3465"/>
              <a:gd name="T2" fmla="+- 0 9000 3970"/>
              <a:gd name="T3" fmla="*/ 9000 h 5030"/>
              <a:gd name="T4" fmla="+- 0 908 908"/>
              <a:gd name="T5" fmla="*/ T4 w 3465"/>
              <a:gd name="T6" fmla="+- 0 3970 3970"/>
              <a:gd name="T7" fmla="*/ 3970 h 5030"/>
              <a:gd name="T8" fmla="+- 0 4372 908"/>
              <a:gd name="T9" fmla="*/ T8 w 3465"/>
              <a:gd name="T10" fmla="+- 0 3970 3970"/>
              <a:gd name="T11" fmla="*/ 3970 h 5030"/>
              <a:gd name="T12" fmla="+- 0 4372 908"/>
              <a:gd name="T13" fmla="*/ T12 w 3465"/>
              <a:gd name="T14" fmla="+- 0 8999 3970"/>
              <a:gd name="T15" fmla="*/ 8999 h 503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3465" h="5030">
                <a:moveTo>
                  <a:pt x="0" y="5030"/>
                </a:moveTo>
                <a:lnTo>
                  <a:pt x="0" y="0"/>
                </a:lnTo>
                <a:lnTo>
                  <a:pt x="3464" y="0"/>
                </a:lnTo>
                <a:lnTo>
                  <a:pt x="3464" y="5029"/>
                </a:lnTo>
              </a:path>
            </a:pathLst>
          </a:custGeom>
          <a:noFill/>
          <a:ln w="12700" algn="ctr">
            <a:solidFill>
              <a:srgbClr val="231F2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E731AF8E-BE41-4488-ADAA-DCBAD0D54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38" y="2716804"/>
            <a:ext cx="358775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053" name="Picture 5">
            <a:extLst>
              <a:ext uri="{FF2B5EF4-FFF2-40B4-BE49-F238E27FC236}">
                <a16:creationId xmlns:a16="http://schemas.microsoft.com/office/drawing/2014/main" id="{EEA4D688-D713-403D-89DE-F5981C568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3284"/>
            <a:ext cx="6170613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939C7A23-D512-4980-8D8C-5D73D58EB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212" y="1418910"/>
            <a:ext cx="3568700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055" name="Picture 7">
            <a:extLst>
              <a:ext uri="{FF2B5EF4-FFF2-40B4-BE49-F238E27FC236}">
                <a16:creationId xmlns:a16="http://schemas.microsoft.com/office/drawing/2014/main" id="{C3C9A493-4C5C-4A11-844A-D1785F8B0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187" y="1428435"/>
            <a:ext cx="71913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6DA08072-C6C8-480C-8315-814614D33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912" y="1464947"/>
            <a:ext cx="1766888" cy="15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7" name="Text Box 9">
            <a:extLst>
              <a:ext uri="{FF2B5EF4-FFF2-40B4-BE49-F238E27FC236}">
                <a16:creationId xmlns:a16="http://schemas.microsoft.com/office/drawing/2014/main" id="{11176273-A517-46EF-9271-E1EACF029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6187" y="1021880"/>
            <a:ext cx="9144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CUI Control Marking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8C8F1A1A-C786-4381-B0AC-93119B5DE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7855" y="1112502"/>
            <a:ext cx="1141414" cy="292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Category Marking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 Box 11">
            <a:extLst>
              <a:ext uri="{FF2B5EF4-FFF2-40B4-BE49-F238E27FC236}">
                <a16:creationId xmlns:a16="http://schemas.microsoft.com/office/drawing/2014/main" id="{2BCE39B1-4C57-462F-A5C9-F2847E75B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9130" y="1059340"/>
            <a:ext cx="1325563" cy="48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Limited Dissemination Control Marking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35DE9A-A057-4BA5-815E-CE466C62E77C}"/>
              </a:ext>
            </a:extLst>
          </p:cNvPr>
          <p:cNvSpPr txBox="1"/>
          <p:nvPr/>
        </p:nvSpPr>
        <p:spPr>
          <a:xfrm>
            <a:off x="3228430" y="2649913"/>
            <a:ext cx="54329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Markings to be centered in the header of documents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Markings to be included on all pages of the document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If multiple categories: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Separated by a single slash “/”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Specified categories (“SP-category”) are listed first alphabetically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Basic categories are listed next alphabetically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Example Markings: </a:t>
            </a:r>
            <a:r>
              <a:rPr lang="en-US" sz="1600" b="1" dirty="0"/>
              <a:t>CUI//SP-Procure (CUI Category: Procure)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Limited Dissemination Controls are optional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If multiple limited dissemination controls, separate by a single slash “/”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Markings required by the Privacy Act should be placed on the document as a footer.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34386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91B40A-C108-4257-AEC8-19951505B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11006"/>
            <a:ext cx="75438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</a:rPr>
              <a:t>        Marking CUI in Email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594259-D25F-46E4-9756-A102ED4F1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123829"/>
            <a:ext cx="1329043" cy="560881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AAEAEC86-E352-49E6-B848-1A90BCD5A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68580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107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391" y="189906"/>
            <a:ext cx="69342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FAR/Procurement and Acquisition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990599"/>
            <a:ext cx="8458200" cy="5687037"/>
          </a:xfrm>
        </p:spPr>
        <p:txBody>
          <a:bodyPr/>
          <a:lstStyle/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Franklin Gothic Medium" panose="020B06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Markings required by FAR or other regulations as placed on the document or email as a footer:</a:t>
            </a:r>
          </a:p>
          <a:p>
            <a:pPr lvl="1"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Franklin Gothic Medium" panose="020B06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Proprietary and Confidential: Prepared under Contract No. FN130117CQ0008. The First Responder Network Authority (FirstNet) retains title to these materials. Not for use or disclosure outside FirstNet and/or AT&amp;T. Public availability to be determined under 47 U.S.C. 1426(d).</a:t>
            </a:r>
          </a:p>
          <a:p>
            <a:pPr marL="457126" lvl="1" indent="0">
              <a:spcBef>
                <a:spcPts val="0"/>
              </a:spcBef>
              <a:spcAft>
                <a:spcPts val="800"/>
              </a:spcAft>
              <a:buNone/>
            </a:pPr>
            <a:endParaRPr lang="en-US" sz="1800" dirty="0">
              <a:effectLst/>
              <a:latin typeface="Franklin Gothic Medium" panose="020B0603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41" indent="0">
              <a:spcBef>
                <a:spcPts val="0"/>
              </a:spcBef>
              <a:spcAft>
                <a:spcPts val="800"/>
              </a:spcAft>
              <a:buNone/>
            </a:pPr>
            <a:endParaRPr lang="en-US" sz="1800" dirty="0">
              <a:latin typeface="Franklin Gothic Medium" panose="020B0603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Franklin Gothic Medium" panose="020B06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Procurement and Acquisitions CUI categories/markings: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dirty="0">
                <a:latin typeface="Franklin Gothic Medium" panose="020B06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8">
              <a:spcBef>
                <a:spcPts val="0"/>
              </a:spcBef>
              <a:spcAft>
                <a:spcPts val="800"/>
              </a:spcAft>
            </a:pPr>
            <a:endParaRPr lang="en-US" sz="2000" dirty="0">
              <a:effectLst/>
              <a:latin typeface="Franklin Gothic Medium" panose="020B0603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EFB330-0491-4A6B-ACD1-8B6BEC357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152400"/>
            <a:ext cx="1149182" cy="628650"/>
          </a:xfrm>
          <a:prstGeom prst="rect">
            <a:avLst/>
          </a:prstGeom>
        </p:spPr>
      </p:pic>
      <p:pic>
        <p:nvPicPr>
          <p:cNvPr id="1026" name="Picture 2" descr="Federal Acquisition Regulation">
            <a:extLst>
              <a:ext uri="{FF2B5EF4-FFF2-40B4-BE49-F238E27FC236}">
                <a16:creationId xmlns:a16="http://schemas.microsoft.com/office/drawing/2014/main" id="{509C7230-031A-4AB3-8B15-7E85E8554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895600"/>
            <a:ext cx="1606382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383ED4-E53D-4228-A9DE-2D0E2B7DA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49" y="4457102"/>
            <a:ext cx="4953000" cy="10668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97BA414-B990-4AB1-8FE0-AF7AE38CEA80}"/>
              </a:ext>
            </a:extLst>
          </p:cNvPr>
          <p:cNvSpPr txBox="1"/>
          <p:nvPr/>
        </p:nvSpPr>
        <p:spPr>
          <a:xfrm>
            <a:off x="5695949" y="4457102"/>
            <a:ext cx="21176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CUI//SP-PROCURE</a:t>
            </a:r>
          </a:p>
          <a:p>
            <a:r>
              <a:rPr lang="en-US" dirty="0"/>
              <a:t>CUI//SBIZ</a:t>
            </a:r>
          </a:p>
          <a:p>
            <a:r>
              <a:rPr lang="en-US" dirty="0"/>
              <a:t>CUI//SP-SSEL</a:t>
            </a:r>
          </a:p>
        </p:txBody>
      </p:sp>
    </p:spTree>
    <p:extLst>
      <p:ext uri="{BB962C8B-B14F-4D97-AF65-F5344CB8AC3E}">
        <p14:creationId xmlns:p14="http://schemas.microsoft.com/office/powerpoint/2010/main" val="2974582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71974"/>
            <a:ext cx="83312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Types of Disclosures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41664"/>
            <a:ext cx="7772400" cy="5536408"/>
          </a:xfrm>
        </p:spPr>
        <p:txBody>
          <a:bodyPr/>
          <a:lstStyle/>
          <a:p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Leaks – When CUI is deliberately disclosed such as to the media</a:t>
            </a:r>
          </a:p>
          <a:p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Espionage – Activities designed to obtain or transmit CUI in order to harm the United States or to provide advantage to a foreign nation or transnational entity</a:t>
            </a:r>
          </a:p>
          <a:p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Spill – The willful, negligent, or inadvertent disclosure of CUI across computer systems (internet or email)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EFB330-0491-4A6B-ACD1-8B6BEC357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152400"/>
            <a:ext cx="1149182" cy="628650"/>
          </a:xfrm>
          <a:prstGeom prst="rect">
            <a:avLst/>
          </a:prstGeom>
        </p:spPr>
      </p:pic>
      <p:pic>
        <p:nvPicPr>
          <p:cNvPr id="7" name="Picture 6" descr="A picture containing indoor, table, sitting, cat&#10;&#10;Description automatically generated">
            <a:extLst>
              <a:ext uri="{FF2B5EF4-FFF2-40B4-BE49-F238E27FC236}">
                <a16:creationId xmlns:a16="http://schemas.microsoft.com/office/drawing/2014/main" id="{FD75E6D5-4C44-4336-81E0-65717DD375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318" y="3276600"/>
            <a:ext cx="3013364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9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91B40A-C108-4257-AEC8-19951505B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10418"/>
            <a:ext cx="75438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Key Take-Away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594259-D25F-46E4-9756-A102ED4F1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131494"/>
            <a:ext cx="1219200" cy="56088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39E4BB7-5767-4CE1-85B3-325205235C3E}"/>
              </a:ext>
            </a:extLst>
          </p:cNvPr>
          <p:cNvSpPr/>
          <p:nvPr/>
        </p:nvSpPr>
        <p:spPr>
          <a:xfrm>
            <a:off x="762000" y="2040404"/>
            <a:ext cx="62929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 fontAlgn="base">
              <a:spcBef>
                <a:spcPts val="300"/>
              </a:spcBef>
              <a:spcAft>
                <a:spcPct val="0"/>
              </a:spcAft>
            </a:pPr>
            <a:r>
              <a:rPr lang="en-US" sz="2400" dirty="0">
                <a:latin typeface="Franklin Gothic Medium Cond" pitchFamily="34" charset="0"/>
              </a:rPr>
              <a:t>DOC already protects these types of information and major transformation is not required with the exceptions of organizational change management, document markings and destruction techniques.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96F168-E256-4453-ACCE-E0D6291F4260}"/>
              </a:ext>
            </a:extLst>
          </p:cNvPr>
          <p:cNvSpPr/>
          <p:nvPr/>
        </p:nvSpPr>
        <p:spPr bwMode="auto">
          <a:xfrm>
            <a:off x="1600200" y="1752600"/>
            <a:ext cx="5638800" cy="2514600"/>
          </a:xfrm>
          <a:prstGeom prst="rect">
            <a:avLst/>
          </a:prstGeom>
          <a:noFill/>
          <a:ln w="635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3152" tIns="73152" rIns="73152" bIns="73152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919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91B40A-C108-4257-AEC8-19951505B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110" y="199932"/>
            <a:ext cx="75438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Program Contact Information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594259-D25F-46E4-9756-A102ED4F1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131494"/>
            <a:ext cx="1219200" cy="5608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2E89A53-A6E2-403A-82B8-EFC82BAAD2EE}"/>
              </a:ext>
            </a:extLst>
          </p:cNvPr>
          <p:cNvSpPr txBox="1"/>
          <p:nvPr/>
        </p:nvSpPr>
        <p:spPr>
          <a:xfrm>
            <a:off x="1219200" y="1978848"/>
            <a:ext cx="64606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Franklin Gothic Demi Cond" panose="020B0706030402020204" pitchFamily="34" charset="0"/>
              </a:rPr>
              <a:t>Roger Clark</a:t>
            </a:r>
          </a:p>
          <a:p>
            <a:pPr algn="ctr"/>
            <a:r>
              <a:rPr lang="en-US" sz="1600" dirty="0">
                <a:latin typeface="Franklin Gothic Demi Cond" panose="020B0706030402020204" pitchFamily="34" charset="0"/>
              </a:rPr>
              <a:t>Commerce CUI Program Manager</a:t>
            </a:r>
          </a:p>
          <a:p>
            <a:pPr algn="ctr"/>
            <a:r>
              <a:rPr lang="en-US" sz="1600" dirty="0">
                <a:latin typeface="Franklin Gothic Demi Cond" panose="020B0706030402020204" pitchFamily="34" charset="0"/>
              </a:rPr>
              <a:t>Email: </a:t>
            </a:r>
            <a:r>
              <a:rPr lang="en-US" sz="1600" dirty="0">
                <a:solidFill>
                  <a:srgbClr val="00B0F0"/>
                </a:solidFill>
                <a:latin typeface="Franklin Gothic Demi Cond" panose="020B07060304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rclark3@doc.gov</a:t>
            </a:r>
            <a:r>
              <a:rPr lang="en-US" sz="1600" dirty="0">
                <a:solidFill>
                  <a:srgbClr val="00B0F0"/>
                </a:solidFill>
                <a:latin typeface="Franklin Gothic Demi Cond" panose="020B0706030402020204" pitchFamily="34" charset="0"/>
              </a:rPr>
              <a:t> </a:t>
            </a:r>
            <a:r>
              <a:rPr lang="en-US" sz="1600" dirty="0">
                <a:latin typeface="Franklin Gothic Demi Cond" panose="020B0706030402020204" pitchFamily="34" charset="0"/>
              </a:rPr>
              <a:t>or </a:t>
            </a:r>
            <a:r>
              <a:rPr lang="en-US" sz="1600" dirty="0">
                <a:solidFill>
                  <a:srgbClr val="00B0F0"/>
                </a:solidFill>
                <a:latin typeface="Franklin Gothic Demi Cond" panose="020B07060304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cui@doc.gov</a:t>
            </a:r>
            <a:endParaRPr lang="en-US" sz="1600" dirty="0">
              <a:solidFill>
                <a:srgbClr val="00B0F0"/>
              </a:solidFill>
              <a:latin typeface="Franklin Gothic Demi Cond" panose="020B0706030402020204" pitchFamily="34" charset="0"/>
            </a:endParaRPr>
          </a:p>
          <a:p>
            <a:pPr algn="ctr"/>
            <a:r>
              <a:rPr lang="en-US" sz="1600" dirty="0">
                <a:latin typeface="Franklin Gothic Demi Cond" panose="020B0706030402020204" pitchFamily="34" charset="0"/>
              </a:rPr>
              <a:t>Website: </a:t>
            </a:r>
            <a:r>
              <a:rPr lang="en-US" sz="1600" dirty="0">
                <a:latin typeface="Franklin Gothic Demi Cond" panose="020B0706030402020204" pitchFamily="34" charset="0"/>
                <a:hlinkClick r:id="rId5"/>
              </a:rPr>
              <a:t>https://connection.commerce.gov/collection/controlled-unclassified-information-cui</a:t>
            </a:r>
            <a:endParaRPr lang="en-US" sz="1600" dirty="0">
              <a:latin typeface="Franklin Gothic Demi Cond" panose="020B0706030402020204" pitchFamily="34" charset="0"/>
            </a:endParaRPr>
          </a:p>
          <a:p>
            <a:pPr algn="ctr"/>
            <a:r>
              <a:rPr lang="en-US" sz="1600" dirty="0">
                <a:latin typeface="Franklin Gothic Demi Cond" panose="020B0706030402020204" pitchFamily="34" charset="0"/>
              </a:rPr>
              <a:t>Desk: 202-482-7989</a:t>
            </a:r>
          </a:p>
          <a:p>
            <a:pPr algn="ctr"/>
            <a:r>
              <a:rPr lang="en-US" sz="1600" dirty="0">
                <a:latin typeface="Franklin Gothic Demi Cond" panose="020B0706030402020204" pitchFamily="34" charset="0"/>
              </a:rPr>
              <a:t>Mobile: 443-850-5397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A82526-1DC3-491A-BE39-3ABCC7A1FA56}"/>
              </a:ext>
            </a:extLst>
          </p:cNvPr>
          <p:cNvSpPr/>
          <p:nvPr/>
        </p:nvSpPr>
        <p:spPr bwMode="auto">
          <a:xfrm>
            <a:off x="723574" y="1889730"/>
            <a:ext cx="7696851" cy="1905000"/>
          </a:xfrm>
          <a:prstGeom prst="rect">
            <a:avLst/>
          </a:prstGeom>
          <a:noFill/>
          <a:ln w="317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3152" tIns="73152" rIns="73152" bIns="73152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6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925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4C8697-8F11-4990-83FD-6543AD51DE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6228" y="911087"/>
            <a:ext cx="8610600" cy="5379378"/>
          </a:xfrm>
        </p:spPr>
        <p:txBody>
          <a:bodyPr/>
          <a:lstStyle/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2C2E3BD-315B-4614-9C3E-82094AEA7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74141"/>
            <a:ext cx="8331200" cy="307777"/>
          </a:xfrm>
        </p:spPr>
        <p:txBody>
          <a:bodyPr/>
          <a:lstStyle/>
          <a:p>
            <a:r>
              <a:rPr lang="en-US" sz="2000" dirty="0"/>
              <a:t>CUI Program Office &amp; Partnerships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915D12-2B5C-4CF3-8A3E-F651A5879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155257"/>
            <a:ext cx="1405243" cy="56088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BBC5C37-E90B-4F45-8560-0759BCB338B6}"/>
              </a:ext>
            </a:extLst>
          </p:cNvPr>
          <p:cNvSpPr txBox="1"/>
          <p:nvPr/>
        </p:nvSpPr>
        <p:spPr>
          <a:xfrm>
            <a:off x="304800" y="904061"/>
            <a:ext cx="8534400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Chief Information Officer (CIO):  Andre Mendes, SAO.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CUI Program Management Office (PMO): Roger Clark, Program Manager.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Partnership: Office of General Counsel (OGC), Information Law Division (ILD): Allyson Deitrick, Chief.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A3A6A0-BAB7-4B9E-A89E-F3AED20EBD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328" y="2267375"/>
            <a:ext cx="3716672" cy="35959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2DE3A7-3D83-404A-ABCB-4D745AC1B3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47801"/>
            <a:ext cx="3716672" cy="38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18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4C8697-8F11-4990-83FD-6543AD51DE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800" y="945222"/>
            <a:ext cx="8610600" cy="5379378"/>
          </a:xfrm>
        </p:spPr>
        <p:txBody>
          <a:bodyPr/>
          <a:lstStyle/>
          <a:p>
            <a:pPr marL="0" indent="0" algn="ctr">
              <a:buNone/>
            </a:pPr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The Controlled Unclassified Information (CUI) program is an information security reform that addresses an inconsistent, and often conflicting, patchwork of over 100 different agency-specific policies, markings, and other requirements used to control information requiring protection in accordance with Laws, Regulations, and Government-wide policies (LRGWP) throughout the executive branch. The CUI Program is mandated by Executive Order 13556 and codified in 32 CFR Part 2002 (2016).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2C2E3BD-315B-4614-9C3E-82094AEA7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88607"/>
            <a:ext cx="83312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Purpose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915D12-2B5C-4CF3-8A3E-F651A5879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155257"/>
            <a:ext cx="1405243" cy="5608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A9967E-F7B3-4284-AC5F-10AE7D4AD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2528887"/>
            <a:ext cx="4953977" cy="379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029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88608"/>
            <a:ext cx="83312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Why Protect CUI?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41664"/>
            <a:ext cx="7772400" cy="5536408"/>
          </a:xfrm>
        </p:spPr>
        <p:txBody>
          <a:bodyPr/>
          <a:lstStyle/>
          <a:p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The loss or improper safeguarding of CUI could be expected to have a serious adverse effect on organizational operations, organizational assets, or individuals.</a:t>
            </a:r>
          </a:p>
          <a:p>
            <a:pPr lvl="1"/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Significant degradation in mission capability to an extent and duration that the organization is able to perform its primary functions, but the effectiveness of the functions is significantly reduced</a:t>
            </a:r>
          </a:p>
          <a:p>
            <a:pPr lvl="1"/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Significant damage to organizational assets</a:t>
            </a:r>
          </a:p>
          <a:p>
            <a:pPr lvl="1"/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Significant financial loss; or</a:t>
            </a:r>
          </a:p>
          <a:p>
            <a:pPr lvl="1"/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Significant harm to individuals that does not involve loss of life or serious life-threatening injuries</a:t>
            </a:r>
          </a:p>
          <a:p>
            <a:r>
              <a:rPr lang="en-US" sz="18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The loss or improper safeguarding of CUI has a direct impact on national security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EFB330-0491-4A6B-ACD1-8B6BEC357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152400"/>
            <a:ext cx="1149182" cy="628650"/>
          </a:xfrm>
          <a:prstGeom prst="rect">
            <a:avLst/>
          </a:prstGeom>
        </p:spPr>
      </p:pic>
      <p:pic>
        <p:nvPicPr>
          <p:cNvPr id="10" name="Picture 9" descr="A group of people standing next to a tree&#10;&#10;Description automatically generated">
            <a:extLst>
              <a:ext uri="{FF2B5EF4-FFF2-40B4-BE49-F238E27FC236}">
                <a16:creationId xmlns:a16="http://schemas.microsoft.com/office/drawing/2014/main" id="{57B2ACE4-8D01-4BF8-AF7F-10424B4156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813" y="4300675"/>
            <a:ext cx="2959174" cy="1627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242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C64A-35EC-4ADF-9070-D97258B40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46869"/>
            <a:ext cx="75438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Benefits of the CUI Program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65BF10-8742-4E0D-9914-F28C459BE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215315"/>
            <a:ext cx="1260391" cy="4206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F93DD4-84E6-4FA5-BF24-C2A4DB576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990600"/>
            <a:ext cx="8458200" cy="530633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B3108A-A848-4C97-9CC6-891BECD7FCD6}"/>
              </a:ext>
            </a:extLst>
          </p:cNvPr>
          <p:cNvSpPr txBox="1"/>
          <p:nvPr/>
        </p:nvSpPr>
        <p:spPr>
          <a:xfrm>
            <a:off x="1295400" y="5791200"/>
            <a:ext cx="292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Across the Federal Enterprise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7AC4CD-1623-45A4-BCD8-BDB7F2FC1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600200"/>
            <a:ext cx="3886200" cy="396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52375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4FAC599-EA25-4D11-8F99-87B7A8625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064" y="2057400"/>
            <a:ext cx="2812799" cy="25630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B753BB-365C-4B6D-998C-F8F662BF79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152400"/>
            <a:ext cx="854531" cy="42726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28495B1-08AC-4E99-A4B2-499B92F7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88608"/>
            <a:ext cx="83312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CUI and FOIA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287ACF-5C6D-4C3B-B571-1AAF71DBFF95}"/>
              </a:ext>
            </a:extLst>
          </p:cNvPr>
          <p:cNvSpPr txBox="1"/>
          <p:nvPr/>
        </p:nvSpPr>
        <p:spPr>
          <a:xfrm>
            <a:off x="719799" y="1371600"/>
            <a:ext cx="481357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Franklin Gothic Medium" panose="020B0603020102020204" pitchFamily="34" charset="0"/>
              </a:rPr>
              <a:t>Generally speaking, if the information qualifies as CUI, it qualifies as CUI because of a law, a regulation, or Government-wide policy that says that you have to protect that information or limit its dissemination.</a:t>
            </a:r>
          </a:p>
          <a:p>
            <a:endParaRPr lang="en-US" sz="1600" dirty="0">
              <a:latin typeface="Franklin Gothic Medium" panose="020B06030201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Franklin Gothic Medium" panose="020B0603020102020204" pitchFamily="34" charset="0"/>
              </a:rPr>
              <a:t>The fact that information is marked CUI, however, standing alone, is not a sufficient basis to deem it exempt from disclosure from FOIA.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latin typeface="Franklin Gothic Medium" panose="020B06030201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Franklin Gothic Medium" panose="020B0603020102020204" pitchFamily="34" charset="0"/>
              </a:rPr>
              <a:t>The agency must still make an independent determination in response to each and every FOIA request that comes in, as to whether or not a specific FOIA exemptions applies.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latin typeface="Franklin Gothic Medium" panose="020B06030201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Franklin Gothic Medium" panose="020B0603020102020204" pitchFamily="34" charset="0"/>
              </a:rPr>
              <a:t>The existing Commerce FOIA process does NOT change with the introduction of the CUI program.</a:t>
            </a:r>
          </a:p>
        </p:txBody>
      </p:sp>
    </p:spTree>
    <p:extLst>
      <p:ext uri="{BB962C8B-B14F-4D97-AF65-F5344CB8AC3E}">
        <p14:creationId xmlns:p14="http://schemas.microsoft.com/office/powerpoint/2010/main" val="81792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95AE0-4F19-4208-A163-DE9FB6121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079" y="264242"/>
            <a:ext cx="7065121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CUI Cover Sheets/Media Labeling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37F537A-1982-4C44-AC2C-B0F7E5409FD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50029" y="1075531"/>
            <a:ext cx="6663043" cy="47069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E3113B-14DB-4140-8173-84BD45FBC1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558" y="177487"/>
            <a:ext cx="1178872" cy="5761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BA63F1-5523-442B-8A47-43A68295EEA4}"/>
              </a:ext>
            </a:extLst>
          </p:cNvPr>
          <p:cNvSpPr txBox="1"/>
          <p:nvPr/>
        </p:nvSpPr>
        <p:spPr>
          <a:xfrm>
            <a:off x="611828" y="1685180"/>
            <a:ext cx="838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CUI Cover Sheet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91FC029-DCF7-4E54-9595-95D667DF59FE}"/>
              </a:ext>
            </a:extLst>
          </p:cNvPr>
          <p:cNvCxnSpPr>
            <a:cxnSpLocks/>
          </p:cNvCxnSpPr>
          <p:nvPr/>
        </p:nvCxnSpPr>
        <p:spPr bwMode="auto">
          <a:xfrm>
            <a:off x="537856" y="2514600"/>
            <a:ext cx="1333500" cy="114300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50F5DC03-8D35-438E-B243-2E364FE30AFC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703046" y="2890779"/>
            <a:ext cx="1062520" cy="685800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CCB77344-DA99-4617-8F87-782DE14BA4FB}"/>
              </a:ext>
            </a:extLst>
          </p:cNvPr>
          <p:cNvSpPr txBox="1"/>
          <p:nvPr/>
        </p:nvSpPr>
        <p:spPr>
          <a:xfrm>
            <a:off x="6096000" y="4986734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CUI Labels 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25734E2-6C59-484D-9392-556F382D05A2}"/>
              </a:ext>
            </a:extLst>
          </p:cNvPr>
          <p:cNvCxnSpPr>
            <a:cxnSpLocks/>
          </p:cNvCxnSpPr>
          <p:nvPr/>
        </p:nvCxnSpPr>
        <p:spPr bwMode="auto">
          <a:xfrm flipV="1">
            <a:off x="6705600" y="4377134"/>
            <a:ext cx="0" cy="60960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91826DA-3123-436E-90C9-880A76EC89E4}"/>
              </a:ext>
            </a:extLst>
          </p:cNvPr>
          <p:cNvSpPr txBox="1"/>
          <p:nvPr/>
        </p:nvSpPr>
        <p:spPr>
          <a:xfrm>
            <a:off x="1611453" y="5916648"/>
            <a:ext cx="6158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Franklin Gothic Medium Cond" panose="020B0606030402020204" pitchFamily="34" charset="0"/>
              </a:rPr>
              <a:t>* Media Labels are now available for purchase at GSAAdvantage.gov. *</a:t>
            </a:r>
          </a:p>
        </p:txBody>
      </p:sp>
    </p:spTree>
    <p:extLst>
      <p:ext uri="{BB962C8B-B14F-4D97-AF65-F5344CB8AC3E}">
        <p14:creationId xmlns:p14="http://schemas.microsoft.com/office/powerpoint/2010/main" val="4227267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95AE0-4F19-4208-A163-DE9FB6121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328" y="217594"/>
            <a:ext cx="7065121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CUI Self Inspection Checklist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E3113B-14DB-4140-8173-84BD45FBC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152400"/>
            <a:ext cx="1178872" cy="576121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91FC029-DCF7-4E54-9595-95D667DF59FE}"/>
              </a:ext>
            </a:extLst>
          </p:cNvPr>
          <p:cNvCxnSpPr>
            <a:cxnSpLocks/>
          </p:cNvCxnSpPr>
          <p:nvPr/>
        </p:nvCxnSpPr>
        <p:spPr bwMode="auto">
          <a:xfrm>
            <a:off x="537856" y="2514600"/>
            <a:ext cx="1333500" cy="114300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9EB4B76-BE0C-4320-99CB-D6852EDC544B}"/>
              </a:ext>
            </a:extLst>
          </p:cNvPr>
          <p:cNvSpPr txBox="1"/>
          <p:nvPr/>
        </p:nvSpPr>
        <p:spPr>
          <a:xfrm>
            <a:off x="381000" y="1447800"/>
            <a:ext cx="419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Franklin Gothic Medium Cond" panose="020B0606030402020204" pitchFamily="34" charset="0"/>
              </a:rPr>
              <a:t>The OSY CUI Self Inspection Checklist was developed to ensure Bureaus are following all rules/policies in accordance with Executive Order 13556 and the DOC Controlled Unclassified Information Guidelines.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AF0FD4-D355-424A-85C6-3C4BF86EC611}"/>
              </a:ext>
            </a:extLst>
          </p:cNvPr>
          <p:cNvSpPr txBox="1"/>
          <p:nvPr/>
        </p:nvSpPr>
        <p:spPr>
          <a:xfrm>
            <a:off x="2106162" y="3584457"/>
            <a:ext cx="1295400" cy="1015663"/>
          </a:xfrm>
          <a:prstGeom prst="rect">
            <a:avLst/>
          </a:prstGeom>
          <a:noFill/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CUI Self Inspection Checklist </a:t>
            </a:r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A7044CEF-BAC4-4053-BC97-C1294FF1C36F}"/>
              </a:ext>
            </a:extLst>
          </p:cNvPr>
          <p:cNvCxnSpPr>
            <a:cxnSpLocks/>
          </p:cNvCxnSpPr>
          <p:nvPr/>
        </p:nvCxnSpPr>
        <p:spPr bwMode="auto">
          <a:xfrm flipV="1">
            <a:off x="3401562" y="4060331"/>
            <a:ext cx="952500" cy="63914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2534366-5102-407E-A09E-277CE2F81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8592" y="1600200"/>
            <a:ext cx="4345320" cy="4481612"/>
          </a:xfrm>
          <a:prstGeom prst="rect">
            <a:avLst/>
          </a:prstGeom>
          <a:solidFill>
            <a:srgbClr val="000000">
              <a:shade val="95000"/>
            </a:srgbClr>
          </a:solidFill>
          <a:ln w="28575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6098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FB64408-3669-47A9-A324-D436661EB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364" y="2215824"/>
            <a:ext cx="2743438" cy="1664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37508DE-22BE-4517-9AF2-8573C8252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2215824"/>
            <a:ext cx="2816768" cy="1664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5D86BA72-6730-4558-9C2C-43D864E82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040" y="285114"/>
            <a:ext cx="7543800" cy="492443"/>
          </a:xfrm>
        </p:spPr>
        <p:txBody>
          <a:bodyPr/>
          <a:lstStyle/>
          <a:p>
            <a:pPr algn="ctr"/>
            <a:r>
              <a:rPr lang="en-US" sz="3200" dirty="0">
                <a:latin typeface="Franklin Gothic Medium Cond" panose="020B0606030402020204" pitchFamily="34" charset="0"/>
                <a:cs typeface="Times New Roman" panose="02020603050405020304" pitchFamily="18" charset="0"/>
              </a:rPr>
              <a:t>       Information Protection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20E5CD1-8572-4F96-A2D8-676BEF5DEB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0118" y="993646"/>
            <a:ext cx="5212532" cy="9449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69B1AB7-4FD3-469D-A29A-67F4F25C07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4550" y="152504"/>
            <a:ext cx="1329043" cy="56088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096F3E-B19E-472B-9364-29D7D2DCFC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333" y="3984943"/>
            <a:ext cx="57150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858248"/>
      </p:ext>
    </p:extLst>
  </p:cSld>
  <p:clrMapOvr>
    <a:masterClrMapping/>
  </p:clrMapOvr>
</p:sld>
</file>

<file path=ppt/theme/theme1.xml><?xml version="1.0" encoding="utf-8"?>
<a:theme xmlns:a="http://schemas.openxmlformats.org/drawingml/2006/main" name="Onboarding  (7 21 10)">
  <a:themeElements>
    <a:clrScheme name="Deloitte US Color1">
      <a:dk1>
        <a:sysClr val="windowText" lastClr="000000"/>
      </a:dk1>
      <a:lt1>
        <a:sysClr val="window" lastClr="FFFFFF"/>
      </a:lt1>
      <a:dk2>
        <a:srgbClr val="53565A"/>
      </a:dk2>
      <a:lt2>
        <a:srgbClr val="D0D0CE"/>
      </a:lt2>
      <a:accent1>
        <a:srgbClr val="86BC25"/>
      </a:accent1>
      <a:accent2>
        <a:srgbClr val="046A38"/>
      </a:accent2>
      <a:accent3>
        <a:srgbClr val="62B5E5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5356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oC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US Consulting Report Template_REL2V_0612">
  <a:themeElements>
    <a:clrScheme name="US Consulting Report Template_REL2_032508 1">
      <a:dk1>
        <a:srgbClr val="000000"/>
      </a:dk1>
      <a:lt1>
        <a:srgbClr val="FFFFFF"/>
      </a:lt1>
      <a:dk2>
        <a:srgbClr val="99CC00"/>
      </a:dk2>
      <a:lt2>
        <a:srgbClr val="009999"/>
      </a:lt2>
      <a:accent1>
        <a:srgbClr val="003399"/>
      </a:accent1>
      <a:accent2>
        <a:srgbClr val="8099CC"/>
      </a:accent2>
      <a:accent3>
        <a:srgbClr val="FFFFFF"/>
      </a:accent3>
      <a:accent4>
        <a:srgbClr val="000000"/>
      </a:accent4>
      <a:accent5>
        <a:srgbClr val="AAADCA"/>
      </a:accent5>
      <a:accent6>
        <a:srgbClr val="738AB9"/>
      </a:accent6>
      <a:hlink>
        <a:srgbClr val="80CCCC"/>
      </a:hlink>
      <a:folHlink>
        <a:srgbClr val="4066B2"/>
      </a:folHlink>
    </a:clrScheme>
    <a:fontScheme name="US Consulting Report Template_REL2_03250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ctr" anchorCtr="1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6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73152" tIns="73152" rIns="73152" bIns="73152" numCol="1" anchor="ctr" anchorCtr="1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6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 Consulting Report Template_REL2_032508 1">
        <a:dk1>
          <a:srgbClr val="000000"/>
        </a:dk1>
        <a:lt1>
          <a:srgbClr val="FFFFFF"/>
        </a:lt1>
        <a:dk2>
          <a:srgbClr val="99CC00"/>
        </a:dk2>
        <a:lt2>
          <a:srgbClr val="009999"/>
        </a:lt2>
        <a:accent1>
          <a:srgbClr val="003399"/>
        </a:accent1>
        <a:accent2>
          <a:srgbClr val="8099CC"/>
        </a:accent2>
        <a:accent3>
          <a:srgbClr val="FFFFFF"/>
        </a:accent3>
        <a:accent4>
          <a:srgbClr val="000000"/>
        </a:accent4>
        <a:accent5>
          <a:srgbClr val="AAADCA"/>
        </a:accent5>
        <a:accent6>
          <a:srgbClr val="738AB9"/>
        </a:accent6>
        <a:hlink>
          <a:srgbClr val="80CCCC"/>
        </a:hlink>
        <a:folHlink>
          <a:srgbClr val="4066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hoto Librar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C_ES_Powerpoint Template_Standard Size .potx" id="{C3D8F49A-6AA0-4BEA-B919-A507D59ABCEE}" vid="{FDE7E572-B783-4CF2-B187-9424FB8E60D1}"/>
    </a:ext>
  </a:extLst>
</a:theme>
</file>

<file path=ppt/theme/theme5.xml><?xml version="1.0" encoding="utf-8"?>
<a:theme xmlns:a="http://schemas.openxmlformats.org/drawingml/2006/main" name="Text Layouts">
  <a:themeElements>
    <a:clrScheme name="DOC - Enterprise Services">
      <a:dk1>
        <a:srgbClr val="5A5859"/>
      </a:dk1>
      <a:lt1>
        <a:srgbClr val="FFFFFF"/>
      </a:lt1>
      <a:dk2>
        <a:srgbClr val="7B7879"/>
      </a:dk2>
      <a:lt2>
        <a:srgbClr val="FEFFFF"/>
      </a:lt2>
      <a:accent1>
        <a:srgbClr val="48B8E9"/>
      </a:accent1>
      <a:accent2>
        <a:srgbClr val="FF9400"/>
      </a:accent2>
      <a:accent3>
        <a:srgbClr val="32E9A4"/>
      </a:accent3>
      <a:accent4>
        <a:srgbClr val="7B7879"/>
      </a:accent4>
      <a:accent5>
        <a:srgbClr val="7B7879"/>
      </a:accent5>
      <a:accent6>
        <a:srgbClr val="7B7879"/>
      </a:accent6>
      <a:hlink>
        <a:srgbClr val="0258FB"/>
      </a:hlink>
      <a:folHlink>
        <a:srgbClr val="32E9A4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OC_ES_Powerpoint Template_Standard Size .potx" id="{C3D8F49A-6AA0-4BEA-B919-A507D59ABCEE}" vid="{FFEF2D96-8D9E-484D-9DB7-B696F4C4B9E4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ACB2C05201C44BBC6CDB7F72E04A86" ma:contentTypeVersion="10" ma:contentTypeDescription="Create a new document." ma:contentTypeScope="" ma:versionID="61211d7780d8947e777d62f1c3dd6db5">
  <xsd:schema xmlns:xsd="http://www.w3.org/2001/XMLSchema" xmlns:xs="http://www.w3.org/2001/XMLSchema" xmlns:p="http://schemas.microsoft.com/office/2006/metadata/properties" xmlns:ns3="65c1fca9-545b-4c2d-a33d-159e92f7fc0f" xmlns:ns4="1d72786a-54f5-4f3a-826f-62f950473874" targetNamespace="http://schemas.microsoft.com/office/2006/metadata/properties" ma:root="true" ma:fieldsID="5a9ce219e3f4820573768407586213f3" ns3:_="" ns4:_="">
    <xsd:import namespace="65c1fca9-545b-4c2d-a33d-159e92f7fc0f"/>
    <xsd:import namespace="1d72786a-54f5-4f3a-826f-62f95047387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c1fca9-545b-4c2d-a33d-159e92f7fc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2786a-54f5-4f3a-826f-62f95047387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d72786a-54f5-4f3a-826f-62f950473874">
      <UserInfo>
        <DisplayName>Human Resources Members</DisplayName>
        <AccountId>170</AccountId>
        <AccountType/>
      </UserInfo>
      <UserInfo>
        <DisplayName>Steagall, William (Contractor)</DisplayName>
        <AccountId>117</AccountId>
        <AccountType/>
      </UserInfo>
      <UserInfo>
        <DisplayName>OET Members</DisplayName>
        <AccountId>233</AccountId>
        <AccountType/>
      </UserInfo>
      <UserInfo>
        <DisplayName>Clark, Roger (Federal)</DisplayName>
        <AccountId>296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D39817BD-A478-4A9E-B7D1-E0E349864E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79721E-6BD0-4563-919C-EFF29B6F47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5c1fca9-545b-4c2d-a33d-159e92f7fc0f"/>
    <ds:schemaRef ds:uri="1d72786a-54f5-4f3a-826f-62f9504738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D5AE7A0-100E-4874-92F1-D983663BE16E}">
  <ds:schemaRefs>
    <ds:schemaRef ds:uri="http://purl.org/dc/terms/"/>
    <ds:schemaRef ds:uri="1d72786a-54f5-4f3a-826f-62f950473874"/>
    <ds:schemaRef ds:uri="65c1fca9-545b-4c2d-a33d-159e92f7fc0f"/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BEA-Presentation_Blank</Template>
  <TotalTime>15516</TotalTime>
  <Words>1067</Words>
  <Application>Microsoft Office PowerPoint</Application>
  <PresentationFormat>On-screen Show (4:3)</PresentationFormat>
  <Paragraphs>116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17</vt:i4>
      </vt:variant>
    </vt:vector>
  </HeadingPairs>
  <TitlesOfParts>
    <vt:vector size="39" baseType="lpstr">
      <vt:lpstr>Arial</vt:lpstr>
      <vt:lpstr>Calibri</vt:lpstr>
      <vt:lpstr>Century Gothic</vt:lpstr>
      <vt:lpstr>Courier New</vt:lpstr>
      <vt:lpstr>Exo 2</vt:lpstr>
      <vt:lpstr>Franklin Gothic Demi Cond</vt:lpstr>
      <vt:lpstr>Franklin Gothic Medium</vt:lpstr>
      <vt:lpstr>Franklin Gothic Medium Cond</vt:lpstr>
      <vt:lpstr>LucidaGrande</vt:lpstr>
      <vt:lpstr>Source Sans Pro</vt:lpstr>
      <vt:lpstr>Source Sans Pro Regular</vt:lpstr>
      <vt:lpstr>Symbol</vt:lpstr>
      <vt:lpstr>Times</vt:lpstr>
      <vt:lpstr>Times New Roman</vt:lpstr>
      <vt:lpstr>Verdana</vt:lpstr>
      <vt:lpstr>Wingdings</vt:lpstr>
      <vt:lpstr>Wingdings 2</vt:lpstr>
      <vt:lpstr>Onboarding  (7 21 10)</vt:lpstr>
      <vt:lpstr>DoC</vt:lpstr>
      <vt:lpstr>2_US Consulting Report Template_REL2V_0612</vt:lpstr>
      <vt:lpstr>Photo Library</vt:lpstr>
      <vt:lpstr>Text Layouts</vt:lpstr>
      <vt:lpstr>Controlled Unclassified Information (CUI) Big “A” Acquisition Conference May 17, 2022 </vt:lpstr>
      <vt:lpstr>CUI Program Office &amp; Partnerships</vt:lpstr>
      <vt:lpstr>Purpose </vt:lpstr>
      <vt:lpstr>Why Protect CUI?</vt:lpstr>
      <vt:lpstr>Benefits of the CUI Program </vt:lpstr>
      <vt:lpstr>CUI and FOIA</vt:lpstr>
      <vt:lpstr>CUI Cover Sheets/Media Labeling </vt:lpstr>
      <vt:lpstr>CUI Self Inspection Checklist</vt:lpstr>
      <vt:lpstr>       Information Protection </vt:lpstr>
      <vt:lpstr>Two Types of CUI: Basic and Specified </vt:lpstr>
      <vt:lpstr>Limited Dissemination Controls</vt:lpstr>
      <vt:lpstr>         Marking CUI Documents</vt:lpstr>
      <vt:lpstr>        Marking CUI in Email</vt:lpstr>
      <vt:lpstr>FAR/Procurement and Acquisition</vt:lpstr>
      <vt:lpstr>Types of Disclosures</vt:lpstr>
      <vt:lpstr>Key Take-Away</vt:lpstr>
      <vt:lpstr>Program Contact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ITESC</dc:title>
  <dc:creator>Ibrahim M. Ibrahim</dc:creator>
  <cp:lastModifiedBy>Clark, Roger (Federal)</cp:lastModifiedBy>
  <cp:revision>530</cp:revision>
  <cp:lastPrinted>2018-07-23T15:26:50Z</cp:lastPrinted>
  <dcterms:created xsi:type="dcterms:W3CDTF">2018-01-12T14:18:14Z</dcterms:created>
  <dcterms:modified xsi:type="dcterms:W3CDTF">2022-04-29T17:06:55Z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0x0101008AACB2C05201C44BBC6CDB7F72E04A86</vt:lpwstr>
  </property>
  <property fmtid="{D5CDD505-2E9C-101B-9397-08002B2CF9AE}" pid="4" name="_dlc_DocIdItemGuid">
    <vt:lpwstr>39506dd2-c243-45ee-978f-b779f2378a17</vt:lpwstr>
  </property>
</Properties>
</file>